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Barlow Condensed Bold" charset="1" panose="00000806000000000000"/>
      <p:regular r:id="rId17"/>
    </p:embeddedFont>
    <p:embeddedFont>
      <p:font typeface="Calibri (MS)" charset="1" panose="020F0502020204030204"/>
      <p:regular r:id="rId18"/>
    </p:embeddedFont>
    <p:embeddedFont>
      <p:font typeface="Garet Bold" charset="1" panose="00000000000000000000"/>
      <p:regular r:id="rId19"/>
    </p:embeddedFont>
    <p:embeddedFont>
      <p:font typeface="Barlow Condensed" charset="1" panose="00000506000000000000"/>
      <p:regular r:id="rId20"/>
    </p:embeddedFont>
    <p:embeddedFont>
      <p:font typeface="Roboto" charset="1" panose="02000000000000000000"/>
      <p:regular r:id="rId21"/>
    </p:embeddedFont>
    <p:embeddedFont>
      <p:font typeface="Fira Sans Medium" charset="1" panose="020B0603050000020004"/>
      <p:regular r:id="rId22"/>
    </p:embeddedFont>
    <p:embeddedFont>
      <p:font typeface="Barlow" charset="1" panose="00000500000000000000"/>
      <p:regular r:id="rId23"/>
    </p:embeddedFont>
    <p:embeddedFont>
      <p:font typeface="DM Sans Bold" charset="1" panose="00000000000000000000"/>
      <p:regular r:id="rId24"/>
    </p:embeddedFont>
    <p:embeddedFont>
      <p:font typeface="Roboto Bold" charset="1" panose="02000000000000000000"/>
      <p:regular r:id="rId25"/>
    </p:embeddedFont>
    <p:embeddedFont>
      <p:font typeface="Barlow Condensed Heavy" charset="1" panose="00000A06000000000000"/>
      <p:regular r:id="rId26"/>
    </p:embeddedFont>
    <p:embeddedFont>
      <p:font typeface="Aileron"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jpeg" Type="http://schemas.openxmlformats.org/officeDocument/2006/relationships/image"/><Relationship Id="rId13" Target="../media/image1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14" Target="../media/image1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18" Target="../media/image35.png" Type="http://schemas.openxmlformats.org/officeDocument/2006/relationships/image"/><Relationship Id="rId19" Target="../media/image36.svg" Type="http://schemas.openxmlformats.org/officeDocument/2006/relationships/image"/><Relationship Id="rId2" Target="../media/image25.png" Type="http://schemas.openxmlformats.org/officeDocument/2006/relationships/image"/><Relationship Id="rId20" Target="../media/image37.png" Type="http://schemas.openxmlformats.org/officeDocument/2006/relationships/image"/><Relationship Id="rId21" Target="../media/image38.svg" Type="http://schemas.openxmlformats.org/officeDocument/2006/relationships/image"/><Relationship Id="rId22" Target="../media/image39.png" Type="http://schemas.openxmlformats.org/officeDocument/2006/relationships/image"/><Relationship Id="rId23" Target="../media/image40.svg" Type="http://schemas.openxmlformats.org/officeDocument/2006/relationships/image"/><Relationship Id="rId24" Target="../media/image41.png" Type="http://schemas.openxmlformats.org/officeDocument/2006/relationships/image"/><Relationship Id="rId25" Target="../media/image42.svg" Type="http://schemas.openxmlformats.org/officeDocument/2006/relationships/image"/><Relationship Id="rId26" Target="../media/image43.png" Type="http://schemas.openxmlformats.org/officeDocument/2006/relationships/image"/><Relationship Id="rId27" Target="../media/image44.svg" Type="http://schemas.openxmlformats.org/officeDocument/2006/relationships/image"/><Relationship Id="rId28" Target="../media/image45.png" Type="http://schemas.openxmlformats.org/officeDocument/2006/relationships/image"/><Relationship Id="rId29" Target="../media/image46.svg" Type="http://schemas.openxmlformats.org/officeDocument/2006/relationships/image"/><Relationship Id="rId3" Target="../media/image26.svg" Type="http://schemas.openxmlformats.org/officeDocument/2006/relationships/image"/><Relationship Id="rId30" Target="../media/image47.png" Type="http://schemas.openxmlformats.org/officeDocument/2006/relationships/image"/><Relationship Id="rId31" Target="../media/image48.svg" Type="http://schemas.openxmlformats.org/officeDocument/2006/relationships/image"/><Relationship Id="rId32" Target="../media/image49.png" Type="http://schemas.openxmlformats.org/officeDocument/2006/relationships/image"/><Relationship Id="rId33" Target="../media/image50.png" Type="http://schemas.openxmlformats.org/officeDocument/2006/relationships/image"/><Relationship Id="rId34" Target="../media/image51.gif" Type="http://schemas.openxmlformats.org/officeDocument/2006/relationships/image"/><Relationship Id="rId35" Target="../media/image52.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3965692" y="3280907"/>
            <a:ext cx="10356617" cy="1096646"/>
          </a:xfrm>
          <a:prstGeom prst="rect">
            <a:avLst/>
          </a:prstGeom>
        </p:spPr>
        <p:txBody>
          <a:bodyPr anchor="t" rtlCol="false" tIns="0" lIns="0" bIns="0" rIns="0">
            <a:spAutoFit/>
          </a:bodyPr>
          <a:lstStyle/>
          <a:p>
            <a:pPr algn="ctr">
              <a:lnSpc>
                <a:spcPts val="8240"/>
              </a:lnSpc>
            </a:pPr>
            <a:r>
              <a:rPr lang="en-US" b="true" sz="8000">
                <a:solidFill>
                  <a:srgbClr val="0E2F5F"/>
                </a:solidFill>
                <a:latin typeface="Barlow Condensed Bold"/>
                <a:ea typeface="Barlow Condensed Bold"/>
                <a:cs typeface="Barlow Condensed Bold"/>
                <a:sym typeface="Barlow Condensed Bold"/>
              </a:rPr>
              <a:t>ĐỒ ÁN TỐT NGHIỆP</a:t>
            </a:r>
          </a:p>
        </p:txBody>
      </p:sp>
      <p:sp>
        <p:nvSpPr>
          <p:cNvPr name="TextBox 14" id="14"/>
          <p:cNvSpPr txBox="true"/>
          <p:nvPr/>
        </p:nvSpPr>
        <p:spPr>
          <a:xfrm rot="0">
            <a:off x="2532880" y="4649836"/>
            <a:ext cx="13222240" cy="1372234"/>
          </a:xfrm>
          <a:prstGeom prst="rect">
            <a:avLst/>
          </a:prstGeom>
        </p:spPr>
        <p:txBody>
          <a:bodyPr anchor="t" rtlCol="false" tIns="0" lIns="0" bIns="0" rIns="0">
            <a:spAutoFit/>
          </a:bodyPr>
          <a:lstStyle/>
          <a:p>
            <a:pPr algn="ctr">
              <a:lnSpc>
                <a:spcPts val="5240"/>
              </a:lnSpc>
            </a:pPr>
            <a:r>
              <a:rPr lang="en-US" sz="4000" b="true">
                <a:solidFill>
                  <a:srgbClr val="021828"/>
                </a:solidFill>
                <a:latin typeface="Barlow Condensed Bold"/>
                <a:ea typeface="Barlow Condensed Bold"/>
                <a:cs typeface="Barlow Condensed Bold"/>
                <a:sym typeface="Barlow Condensed Bold"/>
              </a:rPr>
              <a:t>Đề tài:</a:t>
            </a:r>
          </a:p>
          <a:p>
            <a:pPr algn="ctr">
              <a:lnSpc>
                <a:spcPts val="6000"/>
              </a:lnSpc>
            </a:pPr>
            <a:r>
              <a:rPr lang="en-US" sz="4000" b="true">
                <a:solidFill>
                  <a:srgbClr val="021828"/>
                </a:solidFill>
                <a:latin typeface="Barlow Condensed Bold"/>
                <a:ea typeface="Barlow Condensed Bold"/>
                <a:cs typeface="Barlow Condensed Bold"/>
                <a:sym typeface="Barlow Condensed Bold"/>
              </a:rPr>
              <a:t>XÂY DỰNG WEBSITE BÁN ĐỒ MỸ PHẨM CHO CÔNG TY COSHINE COSMETIC</a:t>
            </a:r>
          </a:p>
        </p:txBody>
      </p:sp>
      <p:sp>
        <p:nvSpPr>
          <p:cNvPr name="TextBox 15" id="15"/>
          <p:cNvSpPr txBox="true"/>
          <p:nvPr/>
        </p:nvSpPr>
        <p:spPr>
          <a:xfrm rot="0">
            <a:off x="1198344" y="585350"/>
            <a:ext cx="15891310" cy="533400"/>
          </a:xfrm>
          <a:prstGeom prst="rect">
            <a:avLst/>
          </a:prstGeom>
        </p:spPr>
        <p:txBody>
          <a:bodyPr anchor="t" rtlCol="false" tIns="0" lIns="0" bIns="0" rIns="0">
            <a:spAutoFit/>
          </a:bodyPr>
          <a:lstStyle/>
          <a:p>
            <a:pPr algn="ctr">
              <a:lnSpc>
                <a:spcPts val="4200"/>
              </a:lnSpc>
            </a:pPr>
            <a:r>
              <a:rPr lang="en-US" b="true" sz="3500">
                <a:solidFill>
                  <a:srgbClr val="0A458E"/>
                </a:solidFill>
                <a:latin typeface="Barlow Condensed Bold"/>
                <a:ea typeface="Barlow Condensed Bold"/>
                <a:cs typeface="Barlow Condensed Bold"/>
                <a:sym typeface="Barlow Condensed Bold"/>
              </a:rPr>
              <a:t>TRƯỜNG ĐẠI HỌC CÔNG NGHIỆP HÀ NỘI</a:t>
            </a:r>
          </a:p>
        </p:txBody>
      </p:sp>
      <p:sp>
        <p:nvSpPr>
          <p:cNvPr name="TextBox 16" id="16"/>
          <p:cNvSpPr txBox="true"/>
          <p:nvPr/>
        </p:nvSpPr>
        <p:spPr>
          <a:xfrm rot="0">
            <a:off x="3270328" y="1119784"/>
            <a:ext cx="11747342" cy="533400"/>
          </a:xfrm>
          <a:prstGeom prst="rect">
            <a:avLst/>
          </a:prstGeom>
        </p:spPr>
        <p:txBody>
          <a:bodyPr anchor="t" rtlCol="false" tIns="0" lIns="0" bIns="0" rIns="0">
            <a:spAutoFit/>
          </a:bodyPr>
          <a:lstStyle/>
          <a:p>
            <a:pPr algn="ctr">
              <a:lnSpc>
                <a:spcPts val="4200"/>
              </a:lnSpc>
            </a:pPr>
            <a:r>
              <a:rPr lang="en-US" b="true" sz="3500">
                <a:solidFill>
                  <a:srgbClr val="0A458E"/>
                </a:solidFill>
                <a:latin typeface="Barlow Condensed Bold"/>
                <a:ea typeface="Barlow Condensed Bold"/>
                <a:cs typeface="Barlow Condensed Bold"/>
                <a:sym typeface="Barlow Condensed Bold"/>
              </a:rPr>
              <a:t>TRƯỜNG CÔNG NGHỆ THÔNG TIN VÀ TRUYỀN THÔNG</a:t>
            </a:r>
          </a:p>
        </p:txBody>
      </p:sp>
      <p:grpSp>
        <p:nvGrpSpPr>
          <p:cNvPr name="Group 17" id="17"/>
          <p:cNvGrpSpPr/>
          <p:nvPr/>
        </p:nvGrpSpPr>
        <p:grpSpPr>
          <a:xfrm rot="0">
            <a:off x="7773235" y="1961603"/>
            <a:ext cx="2741529" cy="898334"/>
            <a:chOff x="0" y="0"/>
            <a:chExt cx="3655372" cy="1197779"/>
          </a:xfrm>
        </p:grpSpPr>
        <p:sp>
          <p:nvSpPr>
            <p:cNvPr name="Freeform 18" id="18" descr="Nhận diện thương hiệu Logo HaUI"/>
            <p:cNvSpPr/>
            <p:nvPr/>
          </p:nvSpPr>
          <p:spPr>
            <a:xfrm flipH="false" flipV="false" rot="0">
              <a:off x="0" y="0"/>
              <a:ext cx="1056865" cy="1197779"/>
            </a:xfrm>
            <a:custGeom>
              <a:avLst/>
              <a:gdLst/>
              <a:ahLst/>
              <a:cxnLst/>
              <a:rect r="r" b="b" t="t" l="l"/>
              <a:pathLst>
                <a:path h="1197779" w="1056865">
                  <a:moveTo>
                    <a:pt x="0" y="0"/>
                  </a:moveTo>
                  <a:lnTo>
                    <a:pt x="1056865" y="0"/>
                  </a:lnTo>
                  <a:lnTo>
                    <a:pt x="1056865" y="1197779"/>
                  </a:lnTo>
                  <a:lnTo>
                    <a:pt x="0" y="1197779"/>
                  </a:lnTo>
                  <a:lnTo>
                    <a:pt x="0" y="0"/>
                  </a:lnTo>
                  <a:close/>
                </a:path>
              </a:pathLst>
            </a:custGeom>
            <a:blipFill>
              <a:blip r:embed="rId12"/>
              <a:stretch>
                <a:fillRect l="-19047" t="3177" r="-23911" b="2232"/>
              </a:stretch>
            </a:blipFill>
          </p:spPr>
        </p:sp>
        <p:sp>
          <p:nvSpPr>
            <p:cNvPr name="Freeform 19" id="19" descr="CFP"/>
            <p:cNvSpPr/>
            <p:nvPr/>
          </p:nvSpPr>
          <p:spPr>
            <a:xfrm flipH="false" flipV="false" rot="0">
              <a:off x="1253134" y="102328"/>
              <a:ext cx="2402239" cy="1057509"/>
            </a:xfrm>
            <a:custGeom>
              <a:avLst/>
              <a:gdLst/>
              <a:ahLst/>
              <a:cxnLst/>
              <a:rect r="r" b="b" t="t" l="l"/>
              <a:pathLst>
                <a:path h="1057509" w="2402239">
                  <a:moveTo>
                    <a:pt x="0" y="0"/>
                  </a:moveTo>
                  <a:lnTo>
                    <a:pt x="2402238" y="0"/>
                  </a:lnTo>
                  <a:lnTo>
                    <a:pt x="2402238" y="1057509"/>
                  </a:lnTo>
                  <a:lnTo>
                    <a:pt x="0" y="1057509"/>
                  </a:lnTo>
                  <a:lnTo>
                    <a:pt x="0" y="0"/>
                  </a:lnTo>
                  <a:close/>
                </a:path>
              </a:pathLst>
            </a:custGeom>
            <a:blipFill>
              <a:blip r:embed="rId13"/>
              <a:stretch>
                <a:fillRect l="0" t="0" r="0" b="0"/>
              </a:stretch>
            </a:blipFill>
          </p:spPr>
        </p:sp>
      </p:grpSp>
      <p:grpSp>
        <p:nvGrpSpPr>
          <p:cNvPr name="Group 20" id="20"/>
          <p:cNvGrpSpPr/>
          <p:nvPr/>
        </p:nvGrpSpPr>
        <p:grpSpPr>
          <a:xfrm rot="0">
            <a:off x="4137680" y="7134905"/>
            <a:ext cx="5067760" cy="837004"/>
            <a:chOff x="0" y="0"/>
            <a:chExt cx="6757013" cy="1116005"/>
          </a:xfrm>
        </p:grpSpPr>
        <p:sp>
          <p:nvSpPr>
            <p:cNvPr name="Freeform 21" id="21"/>
            <p:cNvSpPr/>
            <p:nvPr/>
          </p:nvSpPr>
          <p:spPr>
            <a:xfrm flipH="false" flipV="false" rot="0">
              <a:off x="33909" y="33782"/>
              <a:ext cx="6689217" cy="1048385"/>
            </a:xfrm>
            <a:custGeom>
              <a:avLst/>
              <a:gdLst/>
              <a:ahLst/>
              <a:cxnLst/>
              <a:rect r="r" b="b" t="t" l="l"/>
              <a:pathLst>
                <a:path h="1048385" w="6689217">
                  <a:moveTo>
                    <a:pt x="0" y="174752"/>
                  </a:moveTo>
                  <a:cubicBezTo>
                    <a:pt x="0" y="78232"/>
                    <a:pt x="82423" y="0"/>
                    <a:pt x="184150" y="0"/>
                  </a:cubicBezTo>
                  <a:lnTo>
                    <a:pt x="6505067" y="0"/>
                  </a:lnTo>
                  <a:cubicBezTo>
                    <a:pt x="6606794" y="0"/>
                    <a:pt x="6689217" y="78232"/>
                    <a:pt x="6689217" y="174752"/>
                  </a:cubicBezTo>
                  <a:lnTo>
                    <a:pt x="6689217" y="873633"/>
                  </a:lnTo>
                  <a:cubicBezTo>
                    <a:pt x="6689217" y="970153"/>
                    <a:pt x="6606794" y="1048385"/>
                    <a:pt x="6505067" y="1048385"/>
                  </a:cubicBezTo>
                  <a:lnTo>
                    <a:pt x="184150" y="1048385"/>
                  </a:lnTo>
                  <a:cubicBezTo>
                    <a:pt x="82423" y="1048385"/>
                    <a:pt x="0" y="970153"/>
                    <a:pt x="0" y="873633"/>
                  </a:cubicBezTo>
                  <a:close/>
                </a:path>
              </a:pathLst>
            </a:custGeom>
            <a:solidFill>
              <a:srgbClr val="0A458E"/>
            </a:solidFill>
          </p:spPr>
        </p:sp>
        <p:sp>
          <p:nvSpPr>
            <p:cNvPr name="Freeform 22" id="22"/>
            <p:cNvSpPr/>
            <p:nvPr/>
          </p:nvSpPr>
          <p:spPr>
            <a:xfrm flipH="false" flipV="false" rot="0">
              <a:off x="0" y="0"/>
              <a:ext cx="6757035" cy="1116076"/>
            </a:xfrm>
            <a:custGeom>
              <a:avLst/>
              <a:gdLst/>
              <a:ahLst/>
              <a:cxnLst/>
              <a:rect r="r" b="b" t="t" l="l"/>
              <a:pathLst>
                <a:path h="1116076" w="6757035">
                  <a:moveTo>
                    <a:pt x="0" y="208534"/>
                  </a:moveTo>
                  <a:cubicBezTo>
                    <a:pt x="0" y="91694"/>
                    <a:pt x="99314" y="0"/>
                    <a:pt x="218059" y="0"/>
                  </a:cubicBezTo>
                  <a:lnTo>
                    <a:pt x="6538976" y="0"/>
                  </a:lnTo>
                  <a:lnTo>
                    <a:pt x="6538976" y="33909"/>
                  </a:lnTo>
                  <a:lnTo>
                    <a:pt x="6538976" y="0"/>
                  </a:lnTo>
                  <a:cubicBezTo>
                    <a:pt x="6657721" y="0"/>
                    <a:pt x="6757035" y="91694"/>
                    <a:pt x="6757035" y="208534"/>
                  </a:cubicBezTo>
                  <a:lnTo>
                    <a:pt x="6723126" y="208534"/>
                  </a:lnTo>
                  <a:lnTo>
                    <a:pt x="6757035" y="208534"/>
                  </a:lnTo>
                  <a:lnTo>
                    <a:pt x="6757035" y="907415"/>
                  </a:lnTo>
                  <a:lnTo>
                    <a:pt x="6723126" y="907415"/>
                  </a:lnTo>
                  <a:lnTo>
                    <a:pt x="6757035" y="907415"/>
                  </a:lnTo>
                  <a:cubicBezTo>
                    <a:pt x="6757035" y="1024255"/>
                    <a:pt x="6657721" y="1115949"/>
                    <a:pt x="6538976" y="1115949"/>
                  </a:cubicBezTo>
                  <a:lnTo>
                    <a:pt x="6538976" y="1082167"/>
                  </a:lnTo>
                  <a:lnTo>
                    <a:pt x="6538976" y="1116076"/>
                  </a:lnTo>
                  <a:lnTo>
                    <a:pt x="218059" y="1116076"/>
                  </a:lnTo>
                  <a:lnTo>
                    <a:pt x="218059" y="1082167"/>
                  </a:lnTo>
                  <a:lnTo>
                    <a:pt x="218059" y="1116076"/>
                  </a:lnTo>
                  <a:cubicBezTo>
                    <a:pt x="99314" y="1115949"/>
                    <a:pt x="0" y="1024255"/>
                    <a:pt x="0" y="907415"/>
                  </a:cubicBezTo>
                  <a:lnTo>
                    <a:pt x="0" y="208534"/>
                  </a:lnTo>
                  <a:lnTo>
                    <a:pt x="33909" y="208534"/>
                  </a:lnTo>
                  <a:lnTo>
                    <a:pt x="0" y="208534"/>
                  </a:lnTo>
                  <a:moveTo>
                    <a:pt x="67691" y="208534"/>
                  </a:moveTo>
                  <a:lnTo>
                    <a:pt x="67691" y="907415"/>
                  </a:lnTo>
                  <a:lnTo>
                    <a:pt x="33909" y="907415"/>
                  </a:lnTo>
                  <a:lnTo>
                    <a:pt x="67691" y="907415"/>
                  </a:lnTo>
                  <a:cubicBezTo>
                    <a:pt x="67691" y="983488"/>
                    <a:pt x="133223" y="1048258"/>
                    <a:pt x="217932" y="1048258"/>
                  </a:cubicBezTo>
                  <a:lnTo>
                    <a:pt x="6538976" y="1048258"/>
                  </a:lnTo>
                  <a:cubicBezTo>
                    <a:pt x="6623685" y="1048258"/>
                    <a:pt x="6689217" y="983488"/>
                    <a:pt x="6689217" y="907415"/>
                  </a:cubicBezTo>
                  <a:lnTo>
                    <a:pt x="6689217" y="208534"/>
                  </a:lnTo>
                  <a:cubicBezTo>
                    <a:pt x="6689217" y="132461"/>
                    <a:pt x="6623685" y="67691"/>
                    <a:pt x="6538976" y="67691"/>
                  </a:cubicBezTo>
                  <a:lnTo>
                    <a:pt x="218059" y="67691"/>
                  </a:lnTo>
                  <a:lnTo>
                    <a:pt x="218059" y="33909"/>
                  </a:lnTo>
                  <a:lnTo>
                    <a:pt x="218059" y="67691"/>
                  </a:lnTo>
                  <a:cubicBezTo>
                    <a:pt x="133350" y="67691"/>
                    <a:pt x="67818" y="132461"/>
                    <a:pt x="67818" y="208534"/>
                  </a:cubicBezTo>
                  <a:close/>
                </a:path>
              </a:pathLst>
            </a:custGeom>
            <a:solidFill>
              <a:srgbClr val="FCFBF9"/>
            </a:solidFill>
          </p:spPr>
        </p:sp>
        <p:sp>
          <p:nvSpPr>
            <p:cNvPr name="TextBox 23" id="23"/>
            <p:cNvSpPr txBox="true"/>
            <p:nvPr/>
          </p:nvSpPr>
          <p:spPr>
            <a:xfrm>
              <a:off x="0" y="-47625"/>
              <a:ext cx="6757013" cy="1163630"/>
            </a:xfrm>
            <a:prstGeom prst="rect">
              <a:avLst/>
            </a:prstGeom>
          </p:spPr>
          <p:txBody>
            <a:bodyPr anchor="ctr" rtlCol="false" tIns="50800" lIns="50800" bIns="50800" rIns="50800"/>
            <a:lstStyle/>
            <a:p>
              <a:pPr algn="ctr">
                <a:lnSpc>
                  <a:spcPts val="3359"/>
                </a:lnSpc>
              </a:pPr>
              <a:r>
                <a:rPr lang="en-US" sz="2799">
                  <a:solidFill>
                    <a:srgbClr val="FFFFFF"/>
                  </a:solidFill>
                  <a:latin typeface="Calibri (MS)"/>
                  <a:ea typeface="Calibri (MS)"/>
                  <a:cs typeface="Calibri (MS)"/>
                  <a:sym typeface="Calibri (MS)"/>
                </a:rPr>
                <a:t>GVHD: ThS. Đỗ Mạnh Quang</a:t>
              </a:r>
            </a:p>
          </p:txBody>
        </p:sp>
      </p:grpSp>
      <p:grpSp>
        <p:nvGrpSpPr>
          <p:cNvPr name="Group 24" id="24"/>
          <p:cNvGrpSpPr/>
          <p:nvPr/>
        </p:nvGrpSpPr>
        <p:grpSpPr>
          <a:xfrm rot="0">
            <a:off x="4137680" y="8087919"/>
            <a:ext cx="5067760" cy="837006"/>
            <a:chOff x="0" y="0"/>
            <a:chExt cx="6757013" cy="1116008"/>
          </a:xfrm>
        </p:grpSpPr>
        <p:sp>
          <p:nvSpPr>
            <p:cNvPr name="Freeform 25" id="25"/>
            <p:cNvSpPr/>
            <p:nvPr/>
          </p:nvSpPr>
          <p:spPr>
            <a:xfrm flipH="false" flipV="false" rot="0">
              <a:off x="33909" y="33782"/>
              <a:ext cx="6689217" cy="1048385"/>
            </a:xfrm>
            <a:custGeom>
              <a:avLst/>
              <a:gdLst/>
              <a:ahLst/>
              <a:cxnLst/>
              <a:rect r="r" b="b" t="t" l="l"/>
              <a:pathLst>
                <a:path h="1048385" w="6689217">
                  <a:moveTo>
                    <a:pt x="0" y="174752"/>
                  </a:moveTo>
                  <a:cubicBezTo>
                    <a:pt x="0" y="78232"/>
                    <a:pt x="82423" y="0"/>
                    <a:pt x="184150" y="0"/>
                  </a:cubicBezTo>
                  <a:lnTo>
                    <a:pt x="6505067" y="0"/>
                  </a:lnTo>
                  <a:cubicBezTo>
                    <a:pt x="6606794" y="0"/>
                    <a:pt x="6689217" y="78232"/>
                    <a:pt x="6689217" y="174752"/>
                  </a:cubicBezTo>
                  <a:lnTo>
                    <a:pt x="6689217" y="873633"/>
                  </a:lnTo>
                  <a:cubicBezTo>
                    <a:pt x="6689217" y="970153"/>
                    <a:pt x="6606794" y="1048385"/>
                    <a:pt x="6505067" y="1048385"/>
                  </a:cubicBezTo>
                  <a:lnTo>
                    <a:pt x="184150" y="1048385"/>
                  </a:lnTo>
                  <a:cubicBezTo>
                    <a:pt x="82423" y="1048385"/>
                    <a:pt x="0" y="970153"/>
                    <a:pt x="0" y="873633"/>
                  </a:cubicBezTo>
                  <a:close/>
                </a:path>
              </a:pathLst>
            </a:custGeom>
            <a:solidFill>
              <a:srgbClr val="0A458E"/>
            </a:solidFill>
          </p:spPr>
        </p:sp>
        <p:sp>
          <p:nvSpPr>
            <p:cNvPr name="Freeform 26" id="26"/>
            <p:cNvSpPr/>
            <p:nvPr/>
          </p:nvSpPr>
          <p:spPr>
            <a:xfrm flipH="false" flipV="false" rot="0">
              <a:off x="0" y="0"/>
              <a:ext cx="6757035" cy="1116076"/>
            </a:xfrm>
            <a:custGeom>
              <a:avLst/>
              <a:gdLst/>
              <a:ahLst/>
              <a:cxnLst/>
              <a:rect r="r" b="b" t="t" l="l"/>
              <a:pathLst>
                <a:path h="1116076" w="6757035">
                  <a:moveTo>
                    <a:pt x="0" y="208534"/>
                  </a:moveTo>
                  <a:cubicBezTo>
                    <a:pt x="0" y="91694"/>
                    <a:pt x="99314" y="0"/>
                    <a:pt x="218059" y="0"/>
                  </a:cubicBezTo>
                  <a:lnTo>
                    <a:pt x="6538976" y="0"/>
                  </a:lnTo>
                  <a:lnTo>
                    <a:pt x="6538976" y="33909"/>
                  </a:lnTo>
                  <a:lnTo>
                    <a:pt x="6538976" y="0"/>
                  </a:lnTo>
                  <a:cubicBezTo>
                    <a:pt x="6657721" y="0"/>
                    <a:pt x="6757035" y="91694"/>
                    <a:pt x="6757035" y="208534"/>
                  </a:cubicBezTo>
                  <a:lnTo>
                    <a:pt x="6723126" y="208534"/>
                  </a:lnTo>
                  <a:lnTo>
                    <a:pt x="6757035" y="208534"/>
                  </a:lnTo>
                  <a:lnTo>
                    <a:pt x="6757035" y="907415"/>
                  </a:lnTo>
                  <a:lnTo>
                    <a:pt x="6723126" y="907415"/>
                  </a:lnTo>
                  <a:lnTo>
                    <a:pt x="6757035" y="907415"/>
                  </a:lnTo>
                  <a:cubicBezTo>
                    <a:pt x="6757035" y="1024255"/>
                    <a:pt x="6657721" y="1115949"/>
                    <a:pt x="6538976" y="1115949"/>
                  </a:cubicBezTo>
                  <a:lnTo>
                    <a:pt x="6538976" y="1082167"/>
                  </a:lnTo>
                  <a:lnTo>
                    <a:pt x="6538976" y="1116076"/>
                  </a:lnTo>
                  <a:lnTo>
                    <a:pt x="218059" y="1116076"/>
                  </a:lnTo>
                  <a:lnTo>
                    <a:pt x="218059" y="1082167"/>
                  </a:lnTo>
                  <a:lnTo>
                    <a:pt x="218059" y="1116076"/>
                  </a:lnTo>
                  <a:cubicBezTo>
                    <a:pt x="99314" y="1115949"/>
                    <a:pt x="0" y="1024255"/>
                    <a:pt x="0" y="907415"/>
                  </a:cubicBezTo>
                  <a:lnTo>
                    <a:pt x="0" y="208534"/>
                  </a:lnTo>
                  <a:lnTo>
                    <a:pt x="33909" y="208534"/>
                  </a:lnTo>
                  <a:lnTo>
                    <a:pt x="0" y="208534"/>
                  </a:lnTo>
                  <a:moveTo>
                    <a:pt x="67691" y="208534"/>
                  </a:moveTo>
                  <a:lnTo>
                    <a:pt x="67691" y="907415"/>
                  </a:lnTo>
                  <a:lnTo>
                    <a:pt x="33909" y="907415"/>
                  </a:lnTo>
                  <a:lnTo>
                    <a:pt x="67691" y="907415"/>
                  </a:lnTo>
                  <a:cubicBezTo>
                    <a:pt x="67691" y="983488"/>
                    <a:pt x="133223" y="1048258"/>
                    <a:pt x="217932" y="1048258"/>
                  </a:cubicBezTo>
                  <a:lnTo>
                    <a:pt x="6538976" y="1048258"/>
                  </a:lnTo>
                  <a:cubicBezTo>
                    <a:pt x="6623685" y="1048258"/>
                    <a:pt x="6689217" y="983488"/>
                    <a:pt x="6689217" y="907415"/>
                  </a:cubicBezTo>
                  <a:lnTo>
                    <a:pt x="6689217" y="208534"/>
                  </a:lnTo>
                  <a:cubicBezTo>
                    <a:pt x="6689217" y="132461"/>
                    <a:pt x="6623685" y="67691"/>
                    <a:pt x="6538976" y="67691"/>
                  </a:cubicBezTo>
                  <a:lnTo>
                    <a:pt x="218059" y="67691"/>
                  </a:lnTo>
                  <a:lnTo>
                    <a:pt x="218059" y="33909"/>
                  </a:lnTo>
                  <a:lnTo>
                    <a:pt x="218059" y="67691"/>
                  </a:lnTo>
                  <a:cubicBezTo>
                    <a:pt x="133350" y="67691"/>
                    <a:pt x="67818" y="132461"/>
                    <a:pt x="67818" y="208534"/>
                  </a:cubicBezTo>
                  <a:close/>
                </a:path>
              </a:pathLst>
            </a:custGeom>
            <a:solidFill>
              <a:srgbClr val="FCFBF9"/>
            </a:solidFill>
          </p:spPr>
        </p:sp>
        <p:sp>
          <p:nvSpPr>
            <p:cNvPr name="TextBox 27" id="27"/>
            <p:cNvSpPr txBox="true"/>
            <p:nvPr/>
          </p:nvSpPr>
          <p:spPr>
            <a:xfrm>
              <a:off x="0" y="-47625"/>
              <a:ext cx="6757013" cy="1163633"/>
            </a:xfrm>
            <a:prstGeom prst="rect">
              <a:avLst/>
            </a:prstGeom>
          </p:spPr>
          <p:txBody>
            <a:bodyPr anchor="ctr" rtlCol="false" tIns="50800" lIns="50800" bIns="50800" rIns="50800"/>
            <a:lstStyle/>
            <a:p>
              <a:pPr algn="ctr">
                <a:lnSpc>
                  <a:spcPts val="3359"/>
                </a:lnSpc>
              </a:pPr>
              <a:r>
                <a:rPr lang="en-US" sz="2799">
                  <a:solidFill>
                    <a:srgbClr val="FFFFFF"/>
                  </a:solidFill>
                  <a:latin typeface="Calibri (MS)"/>
                  <a:ea typeface="Calibri (MS)"/>
                  <a:cs typeface="Calibri (MS)"/>
                  <a:sym typeface="Calibri (MS)"/>
                </a:rPr>
                <a:t>Sinh viên: Nguyễn Thị Minh</a:t>
              </a:r>
            </a:p>
          </p:txBody>
        </p:sp>
      </p:grpSp>
      <p:grpSp>
        <p:nvGrpSpPr>
          <p:cNvPr name="Group 28" id="28"/>
          <p:cNvGrpSpPr/>
          <p:nvPr/>
        </p:nvGrpSpPr>
        <p:grpSpPr>
          <a:xfrm rot="0">
            <a:off x="9478780" y="7115673"/>
            <a:ext cx="5065584" cy="790792"/>
            <a:chOff x="0" y="0"/>
            <a:chExt cx="6754112" cy="1054389"/>
          </a:xfrm>
        </p:grpSpPr>
        <p:sp>
          <p:nvSpPr>
            <p:cNvPr name="Freeform 29" id="29"/>
            <p:cNvSpPr/>
            <p:nvPr/>
          </p:nvSpPr>
          <p:spPr>
            <a:xfrm flipH="false" flipV="false" rot="0">
              <a:off x="33909" y="33909"/>
              <a:ext cx="6686296" cy="986663"/>
            </a:xfrm>
            <a:custGeom>
              <a:avLst/>
              <a:gdLst/>
              <a:ahLst/>
              <a:cxnLst/>
              <a:rect r="r" b="b" t="t" l="l"/>
              <a:pathLst>
                <a:path h="986663" w="6686296">
                  <a:moveTo>
                    <a:pt x="0" y="164465"/>
                  </a:moveTo>
                  <a:cubicBezTo>
                    <a:pt x="0" y="73660"/>
                    <a:pt x="77851" y="0"/>
                    <a:pt x="173990" y="0"/>
                  </a:cubicBezTo>
                  <a:lnTo>
                    <a:pt x="6512306" y="0"/>
                  </a:lnTo>
                  <a:cubicBezTo>
                    <a:pt x="6608445" y="0"/>
                    <a:pt x="6686296" y="73660"/>
                    <a:pt x="6686296" y="164465"/>
                  </a:cubicBezTo>
                  <a:lnTo>
                    <a:pt x="6686296" y="822198"/>
                  </a:lnTo>
                  <a:cubicBezTo>
                    <a:pt x="6686296" y="913003"/>
                    <a:pt x="6608445" y="986663"/>
                    <a:pt x="6512306" y="986663"/>
                  </a:cubicBezTo>
                  <a:lnTo>
                    <a:pt x="173990" y="986663"/>
                  </a:lnTo>
                  <a:cubicBezTo>
                    <a:pt x="77851" y="986663"/>
                    <a:pt x="0" y="913003"/>
                    <a:pt x="0" y="822198"/>
                  </a:cubicBezTo>
                  <a:close/>
                </a:path>
              </a:pathLst>
            </a:custGeom>
            <a:solidFill>
              <a:srgbClr val="0A458E"/>
            </a:solidFill>
          </p:spPr>
        </p:sp>
        <p:sp>
          <p:nvSpPr>
            <p:cNvPr name="Freeform 30" id="30"/>
            <p:cNvSpPr/>
            <p:nvPr/>
          </p:nvSpPr>
          <p:spPr>
            <a:xfrm flipH="false" flipV="false" rot="0">
              <a:off x="0" y="0"/>
              <a:ext cx="6754114" cy="1054481"/>
            </a:xfrm>
            <a:custGeom>
              <a:avLst/>
              <a:gdLst/>
              <a:ahLst/>
              <a:cxnLst/>
              <a:rect r="r" b="b" t="t" l="l"/>
              <a:pathLst>
                <a:path h="1054481" w="6754114">
                  <a:moveTo>
                    <a:pt x="0" y="198374"/>
                  </a:moveTo>
                  <a:cubicBezTo>
                    <a:pt x="0" y="86995"/>
                    <a:pt x="94869" y="0"/>
                    <a:pt x="207899" y="0"/>
                  </a:cubicBezTo>
                  <a:lnTo>
                    <a:pt x="6546215" y="0"/>
                  </a:lnTo>
                  <a:lnTo>
                    <a:pt x="6546215" y="33909"/>
                  </a:lnTo>
                  <a:lnTo>
                    <a:pt x="6546215" y="0"/>
                  </a:lnTo>
                  <a:cubicBezTo>
                    <a:pt x="6659118" y="0"/>
                    <a:pt x="6754114" y="86995"/>
                    <a:pt x="6754114" y="198374"/>
                  </a:cubicBezTo>
                  <a:lnTo>
                    <a:pt x="6720205" y="198374"/>
                  </a:lnTo>
                  <a:lnTo>
                    <a:pt x="6754114" y="198374"/>
                  </a:lnTo>
                  <a:lnTo>
                    <a:pt x="6754114" y="856107"/>
                  </a:lnTo>
                  <a:lnTo>
                    <a:pt x="6720205" y="856107"/>
                  </a:lnTo>
                  <a:lnTo>
                    <a:pt x="6754114" y="856107"/>
                  </a:lnTo>
                  <a:cubicBezTo>
                    <a:pt x="6754114" y="967359"/>
                    <a:pt x="6659245" y="1054481"/>
                    <a:pt x="6546215" y="1054481"/>
                  </a:cubicBezTo>
                  <a:lnTo>
                    <a:pt x="6546215" y="1020572"/>
                  </a:lnTo>
                  <a:lnTo>
                    <a:pt x="6546215" y="1054481"/>
                  </a:lnTo>
                  <a:lnTo>
                    <a:pt x="207899" y="1054481"/>
                  </a:lnTo>
                  <a:lnTo>
                    <a:pt x="207899" y="1020572"/>
                  </a:lnTo>
                  <a:lnTo>
                    <a:pt x="207899" y="1054481"/>
                  </a:lnTo>
                  <a:cubicBezTo>
                    <a:pt x="94869" y="1054354"/>
                    <a:pt x="0" y="967359"/>
                    <a:pt x="0" y="856107"/>
                  </a:cubicBezTo>
                  <a:lnTo>
                    <a:pt x="0" y="198374"/>
                  </a:lnTo>
                  <a:lnTo>
                    <a:pt x="33909" y="198374"/>
                  </a:lnTo>
                  <a:lnTo>
                    <a:pt x="0" y="198374"/>
                  </a:lnTo>
                  <a:moveTo>
                    <a:pt x="67691" y="198374"/>
                  </a:moveTo>
                  <a:lnTo>
                    <a:pt x="67691" y="856107"/>
                  </a:lnTo>
                  <a:lnTo>
                    <a:pt x="33909" y="856107"/>
                  </a:lnTo>
                  <a:lnTo>
                    <a:pt x="67691" y="856107"/>
                  </a:lnTo>
                  <a:cubicBezTo>
                    <a:pt x="67691" y="926465"/>
                    <a:pt x="128651" y="986663"/>
                    <a:pt x="207772" y="986663"/>
                  </a:cubicBezTo>
                  <a:lnTo>
                    <a:pt x="6546215" y="986663"/>
                  </a:lnTo>
                  <a:cubicBezTo>
                    <a:pt x="6625463" y="986663"/>
                    <a:pt x="6686297" y="926465"/>
                    <a:pt x="6686297" y="856107"/>
                  </a:cubicBezTo>
                  <a:lnTo>
                    <a:pt x="6686297" y="198374"/>
                  </a:lnTo>
                  <a:cubicBezTo>
                    <a:pt x="6686297" y="128016"/>
                    <a:pt x="6625336" y="67818"/>
                    <a:pt x="6546215" y="67818"/>
                  </a:cubicBezTo>
                  <a:lnTo>
                    <a:pt x="207899" y="67818"/>
                  </a:lnTo>
                  <a:lnTo>
                    <a:pt x="207899" y="33909"/>
                  </a:lnTo>
                  <a:lnTo>
                    <a:pt x="207899" y="67691"/>
                  </a:lnTo>
                  <a:cubicBezTo>
                    <a:pt x="128651" y="67691"/>
                    <a:pt x="67818" y="127889"/>
                    <a:pt x="67818" y="198247"/>
                  </a:cubicBezTo>
                  <a:close/>
                </a:path>
              </a:pathLst>
            </a:custGeom>
            <a:solidFill>
              <a:srgbClr val="FCFBF9"/>
            </a:solidFill>
          </p:spPr>
        </p:sp>
        <p:sp>
          <p:nvSpPr>
            <p:cNvPr name="TextBox 31" id="31"/>
            <p:cNvSpPr txBox="true"/>
            <p:nvPr/>
          </p:nvSpPr>
          <p:spPr>
            <a:xfrm>
              <a:off x="0" y="-47625"/>
              <a:ext cx="6754112" cy="1102014"/>
            </a:xfrm>
            <a:prstGeom prst="rect">
              <a:avLst/>
            </a:prstGeom>
          </p:spPr>
          <p:txBody>
            <a:bodyPr anchor="ctr" rtlCol="false" tIns="50800" lIns="50800" bIns="50800" rIns="50800"/>
            <a:lstStyle/>
            <a:p>
              <a:pPr algn="ctr">
                <a:lnSpc>
                  <a:spcPts val="3359"/>
                </a:lnSpc>
              </a:pPr>
              <a:r>
                <a:rPr lang="en-US" sz="2799">
                  <a:solidFill>
                    <a:srgbClr val="FFFFFF"/>
                  </a:solidFill>
                  <a:latin typeface="Calibri (MS)"/>
                  <a:ea typeface="Calibri (MS)"/>
                  <a:cs typeface="Calibri (MS)"/>
                  <a:sym typeface="Calibri (MS)"/>
                </a:rPr>
                <a:t>Mã sinh viên: 2021603684</a:t>
              </a:r>
            </a:p>
          </p:txBody>
        </p:sp>
      </p:grpSp>
      <p:grpSp>
        <p:nvGrpSpPr>
          <p:cNvPr name="Group 32" id="32"/>
          <p:cNvGrpSpPr/>
          <p:nvPr/>
        </p:nvGrpSpPr>
        <p:grpSpPr>
          <a:xfrm rot="0">
            <a:off x="9475630" y="8113447"/>
            <a:ext cx="5079072" cy="766586"/>
            <a:chOff x="0" y="0"/>
            <a:chExt cx="6772096" cy="1022115"/>
          </a:xfrm>
        </p:grpSpPr>
        <p:sp>
          <p:nvSpPr>
            <p:cNvPr name="Freeform 33" id="33"/>
            <p:cNvSpPr/>
            <p:nvPr/>
          </p:nvSpPr>
          <p:spPr>
            <a:xfrm flipH="false" flipV="false" rot="0">
              <a:off x="33909" y="33909"/>
              <a:ext cx="6704330" cy="954278"/>
            </a:xfrm>
            <a:custGeom>
              <a:avLst/>
              <a:gdLst/>
              <a:ahLst/>
              <a:cxnLst/>
              <a:rect r="r" b="b" t="t" l="l"/>
              <a:pathLst>
                <a:path h="954278" w="6704330">
                  <a:moveTo>
                    <a:pt x="0" y="159004"/>
                  </a:moveTo>
                  <a:cubicBezTo>
                    <a:pt x="0" y="71120"/>
                    <a:pt x="75565" y="0"/>
                    <a:pt x="168656" y="0"/>
                  </a:cubicBezTo>
                  <a:lnTo>
                    <a:pt x="6535674" y="0"/>
                  </a:lnTo>
                  <a:cubicBezTo>
                    <a:pt x="6628765" y="0"/>
                    <a:pt x="6704330" y="71247"/>
                    <a:pt x="6704330" y="159004"/>
                  </a:cubicBezTo>
                  <a:lnTo>
                    <a:pt x="6704330" y="795274"/>
                  </a:lnTo>
                  <a:cubicBezTo>
                    <a:pt x="6704330" y="883158"/>
                    <a:pt x="6628765" y="954278"/>
                    <a:pt x="6535674" y="954278"/>
                  </a:cubicBezTo>
                  <a:lnTo>
                    <a:pt x="168656" y="954278"/>
                  </a:lnTo>
                  <a:cubicBezTo>
                    <a:pt x="75565" y="954278"/>
                    <a:pt x="0" y="883031"/>
                    <a:pt x="0" y="795274"/>
                  </a:cubicBezTo>
                  <a:close/>
                </a:path>
              </a:pathLst>
            </a:custGeom>
            <a:solidFill>
              <a:srgbClr val="0A458E"/>
            </a:solidFill>
          </p:spPr>
        </p:sp>
        <p:sp>
          <p:nvSpPr>
            <p:cNvPr name="Freeform 34" id="34"/>
            <p:cNvSpPr/>
            <p:nvPr/>
          </p:nvSpPr>
          <p:spPr>
            <a:xfrm flipH="false" flipV="false" rot="0">
              <a:off x="0" y="0"/>
              <a:ext cx="6772148" cy="1022096"/>
            </a:xfrm>
            <a:custGeom>
              <a:avLst/>
              <a:gdLst/>
              <a:ahLst/>
              <a:cxnLst/>
              <a:rect r="r" b="b" t="t" l="l"/>
              <a:pathLst>
                <a:path h="1022096" w="6772148">
                  <a:moveTo>
                    <a:pt x="0" y="192913"/>
                  </a:moveTo>
                  <a:cubicBezTo>
                    <a:pt x="0" y="84582"/>
                    <a:pt x="92583" y="0"/>
                    <a:pt x="202565" y="0"/>
                  </a:cubicBezTo>
                  <a:lnTo>
                    <a:pt x="6569583" y="0"/>
                  </a:lnTo>
                  <a:lnTo>
                    <a:pt x="6569583" y="33909"/>
                  </a:lnTo>
                  <a:lnTo>
                    <a:pt x="6569583" y="0"/>
                  </a:lnTo>
                  <a:cubicBezTo>
                    <a:pt x="6679564" y="0"/>
                    <a:pt x="6772148" y="84582"/>
                    <a:pt x="6772148" y="192913"/>
                  </a:cubicBezTo>
                  <a:lnTo>
                    <a:pt x="6738239" y="192913"/>
                  </a:lnTo>
                  <a:lnTo>
                    <a:pt x="6772148" y="192913"/>
                  </a:lnTo>
                  <a:lnTo>
                    <a:pt x="6772148" y="829183"/>
                  </a:lnTo>
                  <a:lnTo>
                    <a:pt x="6738239" y="829183"/>
                  </a:lnTo>
                  <a:lnTo>
                    <a:pt x="6772148" y="829183"/>
                  </a:lnTo>
                  <a:cubicBezTo>
                    <a:pt x="6772148" y="937514"/>
                    <a:pt x="6679564" y="1022096"/>
                    <a:pt x="6569583" y="1022096"/>
                  </a:cubicBezTo>
                  <a:lnTo>
                    <a:pt x="6569583" y="988187"/>
                  </a:lnTo>
                  <a:lnTo>
                    <a:pt x="6569583" y="1022096"/>
                  </a:lnTo>
                  <a:lnTo>
                    <a:pt x="202565" y="1022096"/>
                  </a:lnTo>
                  <a:lnTo>
                    <a:pt x="202565" y="988187"/>
                  </a:lnTo>
                  <a:lnTo>
                    <a:pt x="202565" y="1022096"/>
                  </a:lnTo>
                  <a:cubicBezTo>
                    <a:pt x="92583" y="1022096"/>
                    <a:pt x="0" y="937514"/>
                    <a:pt x="0" y="829183"/>
                  </a:cubicBezTo>
                  <a:lnTo>
                    <a:pt x="0" y="192913"/>
                  </a:lnTo>
                  <a:lnTo>
                    <a:pt x="33909" y="192913"/>
                  </a:lnTo>
                  <a:lnTo>
                    <a:pt x="0" y="192913"/>
                  </a:lnTo>
                  <a:moveTo>
                    <a:pt x="67691" y="192913"/>
                  </a:moveTo>
                  <a:lnTo>
                    <a:pt x="67691" y="829183"/>
                  </a:lnTo>
                  <a:lnTo>
                    <a:pt x="33909" y="829183"/>
                  </a:lnTo>
                  <a:lnTo>
                    <a:pt x="67691" y="829183"/>
                  </a:lnTo>
                  <a:cubicBezTo>
                    <a:pt x="67691" y="896493"/>
                    <a:pt x="126111" y="954405"/>
                    <a:pt x="202438" y="954405"/>
                  </a:cubicBezTo>
                  <a:lnTo>
                    <a:pt x="6569583" y="954405"/>
                  </a:lnTo>
                  <a:cubicBezTo>
                    <a:pt x="6645910" y="954405"/>
                    <a:pt x="6704330" y="896493"/>
                    <a:pt x="6704330" y="829183"/>
                  </a:cubicBezTo>
                  <a:lnTo>
                    <a:pt x="6704330" y="192913"/>
                  </a:lnTo>
                  <a:cubicBezTo>
                    <a:pt x="6704330" y="125603"/>
                    <a:pt x="6645910" y="67691"/>
                    <a:pt x="6569583" y="67691"/>
                  </a:cubicBezTo>
                  <a:lnTo>
                    <a:pt x="202565" y="67691"/>
                  </a:lnTo>
                  <a:lnTo>
                    <a:pt x="202565" y="33909"/>
                  </a:lnTo>
                  <a:lnTo>
                    <a:pt x="202565" y="67691"/>
                  </a:lnTo>
                  <a:cubicBezTo>
                    <a:pt x="126238" y="67691"/>
                    <a:pt x="67818" y="125603"/>
                    <a:pt x="67818" y="192913"/>
                  </a:cubicBezTo>
                  <a:close/>
                </a:path>
              </a:pathLst>
            </a:custGeom>
            <a:solidFill>
              <a:srgbClr val="FCFBF9"/>
            </a:solidFill>
          </p:spPr>
        </p:sp>
        <p:sp>
          <p:nvSpPr>
            <p:cNvPr name="TextBox 35" id="35"/>
            <p:cNvSpPr txBox="true"/>
            <p:nvPr/>
          </p:nvSpPr>
          <p:spPr>
            <a:xfrm>
              <a:off x="0" y="-47625"/>
              <a:ext cx="6772096" cy="1069740"/>
            </a:xfrm>
            <a:prstGeom prst="rect">
              <a:avLst/>
            </a:prstGeom>
          </p:spPr>
          <p:txBody>
            <a:bodyPr anchor="ctr" rtlCol="false" tIns="50800" lIns="50800" bIns="50800" rIns="50800"/>
            <a:lstStyle/>
            <a:p>
              <a:pPr algn="ctr">
                <a:lnSpc>
                  <a:spcPts val="3359"/>
                </a:lnSpc>
              </a:pPr>
              <a:r>
                <a:rPr lang="en-US" sz="2799">
                  <a:solidFill>
                    <a:srgbClr val="FFFFFF"/>
                  </a:solidFill>
                  <a:latin typeface="Calibri (MS)"/>
                  <a:ea typeface="Calibri (MS)"/>
                  <a:cs typeface="Calibri (MS)"/>
                  <a:sym typeface="Calibri (MS)"/>
                </a:rPr>
                <a:t>Lớp: HTTT02   -   Khóa: 16</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a:grpSpLocks noChangeAspect="true"/>
          </p:cNvGrpSpPr>
          <p:nvPr/>
        </p:nvGrpSpPr>
        <p:grpSpPr>
          <a:xfrm rot="0">
            <a:off x="3202395" y="2319357"/>
            <a:ext cx="11883209" cy="6816065"/>
            <a:chOff x="0" y="0"/>
            <a:chExt cx="7981950" cy="4578350"/>
          </a:xfrm>
        </p:grpSpPr>
        <p:sp>
          <p:nvSpPr>
            <p:cNvPr name="Freeform 13" id="1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4" id="1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0E2F5F"/>
            </a:solidFill>
          </p:spPr>
        </p:sp>
        <p:sp>
          <p:nvSpPr>
            <p:cNvPr name="Freeform 15" id="1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FFFFF"/>
            </a:solidFill>
          </p:spPr>
        </p:sp>
        <p:sp>
          <p:nvSpPr>
            <p:cNvPr name="Freeform 16" id="1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E6C3BE"/>
            </a:solidFill>
          </p:spPr>
        </p:sp>
        <p:sp>
          <p:nvSpPr>
            <p:cNvPr name="Freeform 17" id="1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0"/>
              <a:stretch>
                <a:fillRect l="-8940" t="0" r="-8940" b="0"/>
              </a:stretch>
            </a:blipFill>
          </p:spPr>
        </p:sp>
      </p:grpSp>
      <p:sp>
        <p:nvSpPr>
          <p:cNvPr name="TextBox 18" id="18"/>
          <p:cNvSpPr txBox="true"/>
          <p:nvPr/>
        </p:nvSpPr>
        <p:spPr>
          <a:xfrm rot="0">
            <a:off x="3965692" y="1044169"/>
            <a:ext cx="10356617" cy="824865"/>
          </a:xfrm>
          <a:prstGeom prst="rect">
            <a:avLst/>
          </a:prstGeom>
        </p:spPr>
        <p:txBody>
          <a:bodyPr anchor="t" rtlCol="false" tIns="0" lIns="0" bIns="0" rIns="0">
            <a:spAutoFit/>
          </a:bodyPr>
          <a:lstStyle/>
          <a:p>
            <a:pPr algn="ctr">
              <a:lnSpc>
                <a:spcPts val="6180"/>
              </a:lnSpc>
            </a:pPr>
            <a:r>
              <a:rPr lang="en-US" b="true" sz="6000">
                <a:solidFill>
                  <a:srgbClr val="0A458E"/>
                </a:solidFill>
                <a:latin typeface="Barlow Condensed Bold"/>
                <a:ea typeface="Barlow Condensed Bold"/>
                <a:cs typeface="Barlow Condensed Bold"/>
                <a:sym typeface="Barlow Condensed Bold"/>
              </a:rPr>
              <a:t>DEMO SẢN PHẨM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70689" y="2490927"/>
            <a:ext cx="9346622" cy="5026025"/>
          </a:xfrm>
          <a:prstGeom prst="rect">
            <a:avLst/>
          </a:prstGeom>
        </p:spPr>
        <p:txBody>
          <a:bodyPr anchor="t" rtlCol="false" tIns="0" lIns="0" bIns="0" rIns="0">
            <a:spAutoFit/>
          </a:bodyPr>
          <a:lstStyle/>
          <a:p>
            <a:pPr algn="ctr">
              <a:lnSpc>
                <a:spcPts val="13299"/>
              </a:lnSpc>
            </a:pPr>
            <a:r>
              <a:rPr lang="en-US" b="true" sz="9999">
                <a:solidFill>
                  <a:srgbClr val="0E2F5F"/>
                </a:solidFill>
                <a:latin typeface="Barlow Condensed Heavy"/>
                <a:ea typeface="Barlow Condensed Heavy"/>
                <a:cs typeface="Barlow Condensed Heavy"/>
                <a:sym typeface="Barlow Condensed Heavy"/>
              </a:rPr>
              <a:t>CẢM ƠN THẦY CÔ VÀ CÁC BẠN ĐÃ LẮNG NGHE</a:t>
            </a:r>
          </a:p>
        </p:txBody>
      </p:sp>
      <p:grpSp>
        <p:nvGrpSpPr>
          <p:cNvPr name="Group 3" id="3"/>
          <p:cNvGrpSpPr/>
          <p:nvPr/>
        </p:nvGrpSpPr>
        <p:grpSpPr>
          <a:xfrm rot="0">
            <a:off x="7249048" y="7938271"/>
            <a:ext cx="3932779" cy="665701"/>
            <a:chOff x="0" y="0"/>
            <a:chExt cx="1035794" cy="175329"/>
          </a:xfrm>
        </p:grpSpPr>
        <p:sp>
          <p:nvSpPr>
            <p:cNvPr name="Freeform 4" id="4"/>
            <p:cNvSpPr/>
            <p:nvPr/>
          </p:nvSpPr>
          <p:spPr>
            <a:xfrm flipH="false" flipV="false" rot="0">
              <a:off x="0" y="0"/>
              <a:ext cx="1035794" cy="175329"/>
            </a:xfrm>
            <a:custGeom>
              <a:avLst/>
              <a:gdLst/>
              <a:ahLst/>
              <a:cxnLst/>
              <a:rect r="r" b="b" t="t" l="l"/>
              <a:pathLst>
                <a:path h="175329" w="1035794">
                  <a:moveTo>
                    <a:pt x="87664" y="0"/>
                  </a:moveTo>
                  <a:lnTo>
                    <a:pt x="948129" y="0"/>
                  </a:lnTo>
                  <a:cubicBezTo>
                    <a:pt x="996545" y="0"/>
                    <a:pt x="1035794" y="39249"/>
                    <a:pt x="1035794" y="87664"/>
                  </a:cubicBezTo>
                  <a:lnTo>
                    <a:pt x="1035794" y="87664"/>
                  </a:lnTo>
                  <a:cubicBezTo>
                    <a:pt x="1035794" y="110914"/>
                    <a:pt x="1026558" y="133212"/>
                    <a:pt x="1010117" y="149652"/>
                  </a:cubicBezTo>
                  <a:cubicBezTo>
                    <a:pt x="993677" y="166093"/>
                    <a:pt x="971379" y="175329"/>
                    <a:pt x="948129"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5" id="5"/>
            <p:cNvSpPr txBox="true"/>
            <p:nvPr/>
          </p:nvSpPr>
          <p:spPr>
            <a:xfrm>
              <a:off x="0" y="-47625"/>
              <a:ext cx="1035794" cy="22295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7511163" y="8112857"/>
            <a:ext cx="3489689" cy="302202"/>
            <a:chOff x="0" y="0"/>
            <a:chExt cx="4652919" cy="402936"/>
          </a:xfrm>
        </p:grpSpPr>
        <p:sp>
          <p:nvSpPr>
            <p:cNvPr name="Freeform 7" id="7"/>
            <p:cNvSpPr/>
            <p:nvPr/>
          </p:nvSpPr>
          <p:spPr>
            <a:xfrm flipH="false" flipV="false" rot="0">
              <a:off x="0" y="0"/>
              <a:ext cx="407380" cy="402936"/>
            </a:xfrm>
            <a:custGeom>
              <a:avLst/>
              <a:gdLst/>
              <a:ahLst/>
              <a:cxnLst/>
              <a:rect r="r" b="b" t="t" l="l"/>
              <a:pathLst>
                <a:path h="402936" w="407380">
                  <a:moveTo>
                    <a:pt x="0" y="0"/>
                  </a:moveTo>
                  <a:lnTo>
                    <a:pt x="407380" y="0"/>
                  </a:lnTo>
                  <a:lnTo>
                    <a:pt x="407380" y="402936"/>
                  </a:lnTo>
                  <a:lnTo>
                    <a:pt x="0" y="402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40083" y="-19050"/>
              <a:ext cx="4012835" cy="402928"/>
            </a:xfrm>
            <a:prstGeom prst="rect">
              <a:avLst/>
            </a:prstGeom>
          </p:spPr>
          <p:txBody>
            <a:bodyPr anchor="t" rtlCol="false" tIns="0" lIns="0" bIns="0" rIns="0">
              <a:spAutoFit/>
            </a:bodyPr>
            <a:lstStyle/>
            <a:p>
              <a:pPr algn="l">
                <a:lnSpc>
                  <a:spcPts val="2413"/>
                </a:lnSpc>
              </a:pPr>
              <a:r>
                <a:rPr lang="en-US" sz="1900">
                  <a:solidFill>
                    <a:srgbClr val="FFFFFF"/>
                  </a:solidFill>
                  <a:latin typeface="Aileron"/>
                  <a:ea typeface="Aileron"/>
                  <a:cs typeface="Aileron"/>
                  <a:sym typeface="Aileron"/>
                </a:rPr>
                <a:t>www.coshinecosmetic.com</a:t>
              </a:r>
            </a:p>
          </p:txBody>
        </p:sp>
      </p:grpSp>
      <p:grpSp>
        <p:nvGrpSpPr>
          <p:cNvPr name="Group 9" id="9"/>
          <p:cNvGrpSpPr/>
          <p:nvPr/>
        </p:nvGrpSpPr>
        <p:grpSpPr>
          <a:xfrm rot="0">
            <a:off x="3424608" y="-1072654"/>
            <a:ext cx="11438784" cy="2839490"/>
            <a:chOff x="0" y="0"/>
            <a:chExt cx="3012684" cy="747849"/>
          </a:xfrm>
        </p:grpSpPr>
        <p:sp>
          <p:nvSpPr>
            <p:cNvPr name="Freeform 10" id="10"/>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11" id="11"/>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12" id="12"/>
          <p:cNvGrpSpPr/>
          <p:nvPr/>
        </p:nvGrpSpPr>
        <p:grpSpPr>
          <a:xfrm rot="0">
            <a:off x="8395527" y="1028700"/>
            <a:ext cx="1496945" cy="149694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424608" y="4997153"/>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0">
            <a:off x="13344065" y="4997153"/>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8" id="18"/>
          <p:cNvGrpSpPr/>
          <p:nvPr/>
        </p:nvGrpSpPr>
        <p:grpSpPr>
          <a:xfrm rot="0">
            <a:off x="0" y="8996715"/>
            <a:ext cx="18288000" cy="1290285"/>
            <a:chOff x="0" y="0"/>
            <a:chExt cx="4816593" cy="339828"/>
          </a:xfrm>
        </p:grpSpPr>
        <p:sp>
          <p:nvSpPr>
            <p:cNvPr name="Freeform 19" id="19"/>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20" id="20"/>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p:nvPr/>
        </p:nvGrpSpPr>
        <p:grpSpPr>
          <a:xfrm rot="0">
            <a:off x="3324665" y="2614524"/>
            <a:ext cx="969409" cy="96940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287504" y="0"/>
                  </a:moveTo>
                  <a:lnTo>
                    <a:pt x="525296" y="0"/>
                  </a:lnTo>
                  <a:cubicBezTo>
                    <a:pt x="684080" y="0"/>
                    <a:pt x="812800" y="128720"/>
                    <a:pt x="812800" y="287504"/>
                  </a:cubicBezTo>
                  <a:lnTo>
                    <a:pt x="812800" y="525296"/>
                  </a:lnTo>
                  <a:cubicBezTo>
                    <a:pt x="812800" y="684080"/>
                    <a:pt x="684080" y="812800"/>
                    <a:pt x="525296" y="812800"/>
                  </a:cubicBezTo>
                  <a:lnTo>
                    <a:pt x="287504" y="812800"/>
                  </a:lnTo>
                  <a:cubicBezTo>
                    <a:pt x="128720" y="812800"/>
                    <a:pt x="0" y="684080"/>
                    <a:pt x="0" y="525296"/>
                  </a:cubicBezTo>
                  <a:lnTo>
                    <a:pt x="0" y="287504"/>
                  </a:lnTo>
                  <a:cubicBezTo>
                    <a:pt x="0" y="128720"/>
                    <a:pt x="128720" y="0"/>
                    <a:pt x="287504" y="0"/>
                  </a:cubicBezTo>
                  <a:close/>
                </a:path>
              </a:pathLst>
            </a:custGeom>
            <a:solidFill>
              <a:srgbClr val="4279BC"/>
            </a:solidFill>
          </p:spPr>
        </p:sp>
        <p:sp>
          <p:nvSpPr>
            <p:cNvPr name="TextBox 14" id="14"/>
            <p:cNvSpPr txBox="true"/>
            <p:nvPr/>
          </p:nvSpPr>
          <p:spPr>
            <a:xfrm>
              <a:off x="0" y="-66675"/>
              <a:ext cx="812800" cy="879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grpSp>
        <p:nvGrpSpPr>
          <p:cNvPr name="Group 15" id="15"/>
          <p:cNvGrpSpPr/>
          <p:nvPr/>
        </p:nvGrpSpPr>
        <p:grpSpPr>
          <a:xfrm rot="0">
            <a:off x="3324665" y="3795470"/>
            <a:ext cx="969409" cy="96940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287504" y="0"/>
                  </a:moveTo>
                  <a:lnTo>
                    <a:pt x="525296" y="0"/>
                  </a:lnTo>
                  <a:cubicBezTo>
                    <a:pt x="684080" y="0"/>
                    <a:pt x="812800" y="128720"/>
                    <a:pt x="812800" y="287504"/>
                  </a:cubicBezTo>
                  <a:lnTo>
                    <a:pt x="812800" y="525296"/>
                  </a:lnTo>
                  <a:cubicBezTo>
                    <a:pt x="812800" y="684080"/>
                    <a:pt x="684080" y="812800"/>
                    <a:pt x="525296" y="812800"/>
                  </a:cubicBezTo>
                  <a:lnTo>
                    <a:pt x="287504" y="812800"/>
                  </a:lnTo>
                  <a:cubicBezTo>
                    <a:pt x="128720" y="812800"/>
                    <a:pt x="0" y="684080"/>
                    <a:pt x="0" y="525296"/>
                  </a:cubicBezTo>
                  <a:lnTo>
                    <a:pt x="0" y="287504"/>
                  </a:lnTo>
                  <a:cubicBezTo>
                    <a:pt x="0" y="128720"/>
                    <a:pt x="128720" y="0"/>
                    <a:pt x="287504" y="0"/>
                  </a:cubicBezTo>
                  <a:close/>
                </a:path>
              </a:pathLst>
            </a:custGeom>
            <a:solidFill>
              <a:srgbClr val="4279BC"/>
            </a:solidFill>
          </p:spPr>
        </p:sp>
        <p:sp>
          <p:nvSpPr>
            <p:cNvPr name="TextBox 17" id="17"/>
            <p:cNvSpPr txBox="true"/>
            <p:nvPr/>
          </p:nvSpPr>
          <p:spPr>
            <a:xfrm>
              <a:off x="0" y="-66675"/>
              <a:ext cx="812800" cy="879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grpSp>
        <p:nvGrpSpPr>
          <p:cNvPr name="Group 18" id="18"/>
          <p:cNvGrpSpPr/>
          <p:nvPr/>
        </p:nvGrpSpPr>
        <p:grpSpPr>
          <a:xfrm rot="0">
            <a:off x="3324665" y="4976416"/>
            <a:ext cx="969409" cy="96940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287504" y="0"/>
                  </a:moveTo>
                  <a:lnTo>
                    <a:pt x="525296" y="0"/>
                  </a:lnTo>
                  <a:cubicBezTo>
                    <a:pt x="684080" y="0"/>
                    <a:pt x="812800" y="128720"/>
                    <a:pt x="812800" y="287504"/>
                  </a:cubicBezTo>
                  <a:lnTo>
                    <a:pt x="812800" y="525296"/>
                  </a:lnTo>
                  <a:cubicBezTo>
                    <a:pt x="812800" y="684080"/>
                    <a:pt x="684080" y="812800"/>
                    <a:pt x="525296" y="812800"/>
                  </a:cubicBezTo>
                  <a:lnTo>
                    <a:pt x="287504" y="812800"/>
                  </a:lnTo>
                  <a:cubicBezTo>
                    <a:pt x="128720" y="812800"/>
                    <a:pt x="0" y="684080"/>
                    <a:pt x="0" y="525296"/>
                  </a:cubicBezTo>
                  <a:lnTo>
                    <a:pt x="0" y="287504"/>
                  </a:lnTo>
                  <a:cubicBezTo>
                    <a:pt x="0" y="128720"/>
                    <a:pt x="128720" y="0"/>
                    <a:pt x="287504" y="0"/>
                  </a:cubicBezTo>
                  <a:close/>
                </a:path>
              </a:pathLst>
            </a:custGeom>
            <a:solidFill>
              <a:srgbClr val="4279BC"/>
            </a:solidFill>
          </p:spPr>
        </p:sp>
        <p:sp>
          <p:nvSpPr>
            <p:cNvPr name="TextBox 20" id="20"/>
            <p:cNvSpPr txBox="true"/>
            <p:nvPr/>
          </p:nvSpPr>
          <p:spPr>
            <a:xfrm>
              <a:off x="0" y="-66675"/>
              <a:ext cx="812800" cy="879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03</a:t>
              </a:r>
            </a:p>
          </p:txBody>
        </p:sp>
      </p:grpSp>
      <p:grpSp>
        <p:nvGrpSpPr>
          <p:cNvPr name="Group 21" id="21"/>
          <p:cNvGrpSpPr/>
          <p:nvPr/>
        </p:nvGrpSpPr>
        <p:grpSpPr>
          <a:xfrm rot="0">
            <a:off x="3324665" y="6157362"/>
            <a:ext cx="969409" cy="96940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287504" y="0"/>
                  </a:moveTo>
                  <a:lnTo>
                    <a:pt x="525296" y="0"/>
                  </a:lnTo>
                  <a:cubicBezTo>
                    <a:pt x="684080" y="0"/>
                    <a:pt x="812800" y="128720"/>
                    <a:pt x="812800" y="287504"/>
                  </a:cubicBezTo>
                  <a:lnTo>
                    <a:pt x="812800" y="525296"/>
                  </a:lnTo>
                  <a:cubicBezTo>
                    <a:pt x="812800" y="684080"/>
                    <a:pt x="684080" y="812800"/>
                    <a:pt x="525296" y="812800"/>
                  </a:cubicBezTo>
                  <a:lnTo>
                    <a:pt x="287504" y="812800"/>
                  </a:lnTo>
                  <a:cubicBezTo>
                    <a:pt x="128720" y="812800"/>
                    <a:pt x="0" y="684080"/>
                    <a:pt x="0" y="525296"/>
                  </a:cubicBezTo>
                  <a:lnTo>
                    <a:pt x="0" y="287504"/>
                  </a:lnTo>
                  <a:cubicBezTo>
                    <a:pt x="0" y="128720"/>
                    <a:pt x="128720" y="0"/>
                    <a:pt x="287504" y="0"/>
                  </a:cubicBezTo>
                  <a:close/>
                </a:path>
              </a:pathLst>
            </a:custGeom>
            <a:solidFill>
              <a:srgbClr val="4279BC"/>
            </a:solidFill>
          </p:spPr>
        </p:sp>
        <p:sp>
          <p:nvSpPr>
            <p:cNvPr name="TextBox 23" id="23"/>
            <p:cNvSpPr txBox="true"/>
            <p:nvPr/>
          </p:nvSpPr>
          <p:spPr>
            <a:xfrm>
              <a:off x="0" y="-66675"/>
              <a:ext cx="812800" cy="879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04</a:t>
              </a:r>
            </a:p>
          </p:txBody>
        </p:sp>
      </p:grpSp>
      <p:grpSp>
        <p:nvGrpSpPr>
          <p:cNvPr name="Group 24" id="24"/>
          <p:cNvGrpSpPr/>
          <p:nvPr/>
        </p:nvGrpSpPr>
        <p:grpSpPr>
          <a:xfrm rot="0">
            <a:off x="3324665" y="7338308"/>
            <a:ext cx="969409" cy="96940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287504" y="0"/>
                  </a:moveTo>
                  <a:lnTo>
                    <a:pt x="525296" y="0"/>
                  </a:lnTo>
                  <a:cubicBezTo>
                    <a:pt x="684080" y="0"/>
                    <a:pt x="812800" y="128720"/>
                    <a:pt x="812800" y="287504"/>
                  </a:cubicBezTo>
                  <a:lnTo>
                    <a:pt x="812800" y="525296"/>
                  </a:lnTo>
                  <a:cubicBezTo>
                    <a:pt x="812800" y="684080"/>
                    <a:pt x="684080" y="812800"/>
                    <a:pt x="525296" y="812800"/>
                  </a:cubicBezTo>
                  <a:lnTo>
                    <a:pt x="287504" y="812800"/>
                  </a:lnTo>
                  <a:cubicBezTo>
                    <a:pt x="128720" y="812800"/>
                    <a:pt x="0" y="684080"/>
                    <a:pt x="0" y="525296"/>
                  </a:cubicBezTo>
                  <a:lnTo>
                    <a:pt x="0" y="287504"/>
                  </a:lnTo>
                  <a:cubicBezTo>
                    <a:pt x="0" y="128720"/>
                    <a:pt x="128720" y="0"/>
                    <a:pt x="287504" y="0"/>
                  </a:cubicBezTo>
                  <a:close/>
                </a:path>
              </a:pathLst>
            </a:custGeom>
            <a:solidFill>
              <a:srgbClr val="4279BC"/>
            </a:solidFill>
          </p:spPr>
        </p:sp>
        <p:sp>
          <p:nvSpPr>
            <p:cNvPr name="TextBox 26" id="26"/>
            <p:cNvSpPr txBox="true"/>
            <p:nvPr/>
          </p:nvSpPr>
          <p:spPr>
            <a:xfrm>
              <a:off x="0" y="-66675"/>
              <a:ext cx="812800" cy="879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05</a:t>
              </a:r>
            </a:p>
          </p:txBody>
        </p:sp>
      </p:grpSp>
      <p:grpSp>
        <p:nvGrpSpPr>
          <p:cNvPr name="Group 27" id="27"/>
          <p:cNvGrpSpPr/>
          <p:nvPr/>
        </p:nvGrpSpPr>
        <p:grpSpPr>
          <a:xfrm rot="0">
            <a:off x="3324665" y="8519254"/>
            <a:ext cx="969409" cy="96940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287504" y="0"/>
                  </a:moveTo>
                  <a:lnTo>
                    <a:pt x="525296" y="0"/>
                  </a:lnTo>
                  <a:cubicBezTo>
                    <a:pt x="684080" y="0"/>
                    <a:pt x="812800" y="128720"/>
                    <a:pt x="812800" y="287504"/>
                  </a:cubicBezTo>
                  <a:lnTo>
                    <a:pt x="812800" y="525296"/>
                  </a:lnTo>
                  <a:cubicBezTo>
                    <a:pt x="812800" y="684080"/>
                    <a:pt x="684080" y="812800"/>
                    <a:pt x="525296" y="812800"/>
                  </a:cubicBezTo>
                  <a:lnTo>
                    <a:pt x="287504" y="812800"/>
                  </a:lnTo>
                  <a:cubicBezTo>
                    <a:pt x="128720" y="812800"/>
                    <a:pt x="0" y="684080"/>
                    <a:pt x="0" y="525296"/>
                  </a:cubicBezTo>
                  <a:lnTo>
                    <a:pt x="0" y="287504"/>
                  </a:lnTo>
                  <a:cubicBezTo>
                    <a:pt x="0" y="128720"/>
                    <a:pt x="128720" y="0"/>
                    <a:pt x="287504" y="0"/>
                  </a:cubicBezTo>
                  <a:close/>
                </a:path>
              </a:pathLst>
            </a:custGeom>
            <a:solidFill>
              <a:srgbClr val="4279BC"/>
            </a:solidFill>
          </p:spPr>
        </p:sp>
        <p:sp>
          <p:nvSpPr>
            <p:cNvPr name="TextBox 29" id="29"/>
            <p:cNvSpPr txBox="true"/>
            <p:nvPr/>
          </p:nvSpPr>
          <p:spPr>
            <a:xfrm>
              <a:off x="0" y="-66675"/>
              <a:ext cx="812800" cy="879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06</a:t>
              </a:r>
            </a:p>
          </p:txBody>
        </p:sp>
      </p:grpSp>
      <p:sp>
        <p:nvSpPr>
          <p:cNvPr name="TextBox 30" id="30"/>
          <p:cNvSpPr txBox="true"/>
          <p:nvPr/>
        </p:nvSpPr>
        <p:spPr>
          <a:xfrm rot="0">
            <a:off x="4513375" y="2575696"/>
            <a:ext cx="6871941" cy="1758950"/>
          </a:xfrm>
          <a:prstGeom prst="rect">
            <a:avLst/>
          </a:prstGeom>
        </p:spPr>
        <p:txBody>
          <a:bodyPr anchor="t" rtlCol="false" tIns="0" lIns="0" bIns="0" rIns="0">
            <a:spAutoFit/>
          </a:bodyPr>
          <a:lstStyle/>
          <a:p>
            <a:pPr algn="l">
              <a:lnSpc>
                <a:spcPts val="7000"/>
              </a:lnSpc>
            </a:pPr>
            <a:r>
              <a:rPr lang="en-US" sz="5000">
                <a:solidFill>
                  <a:srgbClr val="000000"/>
                </a:solidFill>
                <a:latin typeface="Barlow Condensed"/>
                <a:ea typeface="Barlow Condensed"/>
                <a:cs typeface="Barlow Condensed"/>
                <a:sym typeface="Barlow Condensed"/>
              </a:rPr>
              <a:t>Tổng quan về đề tài</a:t>
            </a:r>
          </a:p>
          <a:p>
            <a:pPr algn="l">
              <a:lnSpc>
                <a:spcPts val="7000"/>
              </a:lnSpc>
            </a:pPr>
          </a:p>
        </p:txBody>
      </p:sp>
      <p:sp>
        <p:nvSpPr>
          <p:cNvPr name="TextBox 31" id="31"/>
          <p:cNvSpPr txBox="true"/>
          <p:nvPr/>
        </p:nvSpPr>
        <p:spPr>
          <a:xfrm rot="0">
            <a:off x="4513375" y="3756641"/>
            <a:ext cx="6871941" cy="1758950"/>
          </a:xfrm>
          <a:prstGeom prst="rect">
            <a:avLst/>
          </a:prstGeom>
        </p:spPr>
        <p:txBody>
          <a:bodyPr anchor="t" rtlCol="false" tIns="0" lIns="0" bIns="0" rIns="0">
            <a:spAutoFit/>
          </a:bodyPr>
          <a:lstStyle/>
          <a:p>
            <a:pPr algn="l">
              <a:lnSpc>
                <a:spcPts val="7000"/>
              </a:lnSpc>
            </a:pPr>
            <a:r>
              <a:rPr lang="en-US" sz="5000">
                <a:solidFill>
                  <a:srgbClr val="000000"/>
                </a:solidFill>
                <a:latin typeface="Barlow Condensed"/>
                <a:ea typeface="Barlow Condensed"/>
                <a:cs typeface="Barlow Condensed"/>
                <a:sym typeface="Barlow Condensed"/>
              </a:rPr>
              <a:t>Công nghệ sử dụng</a:t>
            </a:r>
          </a:p>
          <a:p>
            <a:pPr algn="l">
              <a:lnSpc>
                <a:spcPts val="7000"/>
              </a:lnSpc>
            </a:pPr>
          </a:p>
        </p:txBody>
      </p:sp>
      <p:sp>
        <p:nvSpPr>
          <p:cNvPr name="TextBox 32" id="32"/>
          <p:cNvSpPr txBox="true"/>
          <p:nvPr/>
        </p:nvSpPr>
        <p:spPr>
          <a:xfrm rot="0">
            <a:off x="4513375" y="4937587"/>
            <a:ext cx="6871941" cy="1758950"/>
          </a:xfrm>
          <a:prstGeom prst="rect">
            <a:avLst/>
          </a:prstGeom>
        </p:spPr>
        <p:txBody>
          <a:bodyPr anchor="t" rtlCol="false" tIns="0" lIns="0" bIns="0" rIns="0">
            <a:spAutoFit/>
          </a:bodyPr>
          <a:lstStyle/>
          <a:p>
            <a:pPr algn="l">
              <a:lnSpc>
                <a:spcPts val="7000"/>
              </a:lnSpc>
            </a:pPr>
            <a:r>
              <a:rPr lang="en-US" sz="5000">
                <a:solidFill>
                  <a:srgbClr val="000000"/>
                </a:solidFill>
                <a:latin typeface="Barlow Condensed"/>
                <a:ea typeface="Barlow Condensed"/>
                <a:cs typeface="Barlow Condensed"/>
                <a:sym typeface="Barlow Condensed"/>
              </a:rPr>
              <a:t>Phân tích thiết kế hệ thống</a:t>
            </a:r>
          </a:p>
          <a:p>
            <a:pPr algn="l">
              <a:lnSpc>
                <a:spcPts val="7000"/>
              </a:lnSpc>
            </a:pPr>
          </a:p>
        </p:txBody>
      </p:sp>
      <p:sp>
        <p:nvSpPr>
          <p:cNvPr name="TextBox 33" id="33"/>
          <p:cNvSpPr txBox="true"/>
          <p:nvPr/>
        </p:nvSpPr>
        <p:spPr>
          <a:xfrm rot="0">
            <a:off x="4513375" y="6118533"/>
            <a:ext cx="6871941" cy="1758950"/>
          </a:xfrm>
          <a:prstGeom prst="rect">
            <a:avLst/>
          </a:prstGeom>
        </p:spPr>
        <p:txBody>
          <a:bodyPr anchor="t" rtlCol="false" tIns="0" lIns="0" bIns="0" rIns="0">
            <a:spAutoFit/>
          </a:bodyPr>
          <a:lstStyle/>
          <a:p>
            <a:pPr algn="l">
              <a:lnSpc>
                <a:spcPts val="7000"/>
              </a:lnSpc>
            </a:pPr>
            <a:r>
              <a:rPr lang="en-US" sz="5000">
                <a:solidFill>
                  <a:srgbClr val="000000"/>
                </a:solidFill>
                <a:latin typeface="Barlow Condensed"/>
                <a:ea typeface="Barlow Condensed"/>
                <a:cs typeface="Barlow Condensed"/>
                <a:sym typeface="Barlow Condensed"/>
              </a:rPr>
              <a:t>Quy trình mua hàng</a:t>
            </a:r>
          </a:p>
          <a:p>
            <a:pPr algn="l">
              <a:lnSpc>
                <a:spcPts val="7000"/>
              </a:lnSpc>
            </a:pPr>
          </a:p>
        </p:txBody>
      </p:sp>
      <p:sp>
        <p:nvSpPr>
          <p:cNvPr name="TextBox 34" id="34"/>
          <p:cNvSpPr txBox="true"/>
          <p:nvPr/>
        </p:nvSpPr>
        <p:spPr>
          <a:xfrm rot="0">
            <a:off x="4513375" y="7299479"/>
            <a:ext cx="6871941" cy="1758950"/>
          </a:xfrm>
          <a:prstGeom prst="rect">
            <a:avLst/>
          </a:prstGeom>
        </p:spPr>
        <p:txBody>
          <a:bodyPr anchor="t" rtlCol="false" tIns="0" lIns="0" bIns="0" rIns="0">
            <a:spAutoFit/>
          </a:bodyPr>
          <a:lstStyle/>
          <a:p>
            <a:pPr algn="l">
              <a:lnSpc>
                <a:spcPts val="7000"/>
              </a:lnSpc>
            </a:pPr>
            <a:r>
              <a:rPr lang="en-US" sz="5000">
                <a:solidFill>
                  <a:srgbClr val="000000"/>
                </a:solidFill>
                <a:latin typeface="Barlow Condensed"/>
                <a:ea typeface="Barlow Condensed"/>
                <a:cs typeface="Barlow Condensed"/>
                <a:sym typeface="Barlow Condensed"/>
              </a:rPr>
              <a:t>Kết quả đạt được</a:t>
            </a:r>
          </a:p>
          <a:p>
            <a:pPr algn="l">
              <a:lnSpc>
                <a:spcPts val="7000"/>
              </a:lnSpc>
            </a:pPr>
          </a:p>
        </p:txBody>
      </p:sp>
      <p:grpSp>
        <p:nvGrpSpPr>
          <p:cNvPr name="Group 35" id="35"/>
          <p:cNvGrpSpPr/>
          <p:nvPr/>
        </p:nvGrpSpPr>
        <p:grpSpPr>
          <a:xfrm rot="0">
            <a:off x="11385317" y="2970648"/>
            <a:ext cx="11071218" cy="5950354"/>
            <a:chOff x="-1270" y="0"/>
            <a:chExt cx="5373370" cy="2887980"/>
          </a:xfrm>
        </p:grpSpPr>
        <p:sp>
          <p:nvSpPr>
            <p:cNvPr name="Freeform 36" id="36"/>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10"/>
              <a:stretch>
                <a:fillRect l="0" t="-11981" r="0" b="-11981"/>
              </a:stretch>
            </a:blipFill>
          </p:spPr>
        </p:sp>
      </p:grpSp>
      <p:sp>
        <p:nvSpPr>
          <p:cNvPr name="TextBox 37" id="37"/>
          <p:cNvSpPr txBox="true"/>
          <p:nvPr/>
        </p:nvSpPr>
        <p:spPr>
          <a:xfrm rot="0">
            <a:off x="4513375" y="8480425"/>
            <a:ext cx="6871941" cy="1758950"/>
          </a:xfrm>
          <a:prstGeom prst="rect">
            <a:avLst/>
          </a:prstGeom>
        </p:spPr>
        <p:txBody>
          <a:bodyPr anchor="t" rtlCol="false" tIns="0" lIns="0" bIns="0" rIns="0">
            <a:spAutoFit/>
          </a:bodyPr>
          <a:lstStyle/>
          <a:p>
            <a:pPr algn="l">
              <a:lnSpc>
                <a:spcPts val="7000"/>
              </a:lnSpc>
            </a:pPr>
            <a:r>
              <a:rPr lang="en-US" sz="5000">
                <a:solidFill>
                  <a:srgbClr val="000000"/>
                </a:solidFill>
                <a:latin typeface="Barlow Condensed"/>
                <a:ea typeface="Barlow Condensed"/>
                <a:cs typeface="Barlow Condensed"/>
                <a:sym typeface="Barlow Condensed"/>
              </a:rPr>
              <a:t>Demo sản phẩm</a:t>
            </a:r>
          </a:p>
          <a:p>
            <a:pPr algn="l">
              <a:lnSpc>
                <a:spcPts val="7000"/>
              </a:lnSpc>
            </a:pPr>
          </a:p>
        </p:txBody>
      </p:sp>
      <p:sp>
        <p:nvSpPr>
          <p:cNvPr name="TextBox 38" id="38"/>
          <p:cNvSpPr txBox="true"/>
          <p:nvPr/>
        </p:nvSpPr>
        <p:spPr>
          <a:xfrm rot="0">
            <a:off x="655861" y="1053694"/>
            <a:ext cx="10356617" cy="970280"/>
          </a:xfrm>
          <a:prstGeom prst="rect">
            <a:avLst/>
          </a:prstGeom>
        </p:spPr>
        <p:txBody>
          <a:bodyPr anchor="t" rtlCol="false" tIns="0" lIns="0" bIns="0" rIns="0">
            <a:spAutoFit/>
          </a:bodyPr>
          <a:lstStyle/>
          <a:p>
            <a:pPr algn="ctr">
              <a:lnSpc>
                <a:spcPts val="7209"/>
              </a:lnSpc>
            </a:pPr>
            <a:r>
              <a:rPr lang="en-US" b="true" sz="6999">
                <a:solidFill>
                  <a:srgbClr val="0A458E"/>
                </a:solidFill>
                <a:latin typeface="Barlow Condensed Bold"/>
                <a:ea typeface="Barlow Condensed Bold"/>
                <a:cs typeface="Barlow Condensed Bold"/>
                <a:sym typeface="Barlow Condensed Bold"/>
              </a:rPr>
              <a:t>NỘI DUNG CHÍNH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a:grpSpLocks noChangeAspect="true"/>
          </p:cNvGrpSpPr>
          <p:nvPr/>
        </p:nvGrpSpPr>
        <p:grpSpPr>
          <a:xfrm rot="0">
            <a:off x="-2028518" y="2735827"/>
            <a:ext cx="9847289" cy="5648286"/>
            <a:chOff x="0" y="0"/>
            <a:chExt cx="7981950" cy="4578350"/>
          </a:xfrm>
        </p:grpSpPr>
        <p:sp>
          <p:nvSpPr>
            <p:cNvPr name="Freeform 13" id="1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4" id="1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0E2F5F"/>
            </a:solidFill>
          </p:spPr>
        </p:sp>
        <p:sp>
          <p:nvSpPr>
            <p:cNvPr name="Freeform 15" id="1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FFFFF"/>
            </a:solidFill>
          </p:spPr>
        </p:sp>
        <p:sp>
          <p:nvSpPr>
            <p:cNvPr name="Freeform 16" id="1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E6C3BE"/>
            </a:solidFill>
          </p:spPr>
        </p:sp>
        <p:sp>
          <p:nvSpPr>
            <p:cNvPr name="Freeform 17" id="1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0"/>
              <a:stretch>
                <a:fillRect l="0" t="-3228" r="0" b="-3228"/>
              </a:stretch>
            </a:blipFill>
          </p:spPr>
        </p:sp>
      </p:grpSp>
      <p:sp>
        <p:nvSpPr>
          <p:cNvPr name="TextBox 18" id="18"/>
          <p:cNvSpPr txBox="true"/>
          <p:nvPr/>
        </p:nvSpPr>
        <p:spPr>
          <a:xfrm rot="0">
            <a:off x="3965692" y="1044169"/>
            <a:ext cx="10356617" cy="824865"/>
          </a:xfrm>
          <a:prstGeom prst="rect">
            <a:avLst/>
          </a:prstGeom>
        </p:spPr>
        <p:txBody>
          <a:bodyPr anchor="t" rtlCol="false" tIns="0" lIns="0" bIns="0" rIns="0">
            <a:spAutoFit/>
          </a:bodyPr>
          <a:lstStyle/>
          <a:p>
            <a:pPr algn="ctr">
              <a:lnSpc>
                <a:spcPts val="6180"/>
              </a:lnSpc>
            </a:pPr>
            <a:r>
              <a:rPr lang="en-US" b="true" sz="6000">
                <a:solidFill>
                  <a:srgbClr val="0A458E"/>
                </a:solidFill>
                <a:latin typeface="Barlow Condensed Bold"/>
                <a:ea typeface="Barlow Condensed Bold"/>
                <a:cs typeface="Barlow Condensed Bold"/>
                <a:sym typeface="Barlow Condensed Bold"/>
              </a:rPr>
              <a:t>TỔNG QUAN VỀ ĐỀ TÀI</a:t>
            </a:r>
          </a:p>
        </p:txBody>
      </p:sp>
      <p:sp>
        <p:nvSpPr>
          <p:cNvPr name="TextBox 19" id="19"/>
          <p:cNvSpPr txBox="true"/>
          <p:nvPr/>
        </p:nvSpPr>
        <p:spPr>
          <a:xfrm rot="0">
            <a:off x="8616299" y="2521107"/>
            <a:ext cx="7829884" cy="2929890"/>
          </a:xfrm>
          <a:prstGeom prst="rect">
            <a:avLst/>
          </a:prstGeom>
        </p:spPr>
        <p:txBody>
          <a:bodyPr anchor="t" rtlCol="false" tIns="0" lIns="0" bIns="0" rIns="0">
            <a:spAutoFit/>
          </a:bodyPr>
          <a:lstStyle/>
          <a:p>
            <a:pPr algn="just">
              <a:lnSpc>
                <a:spcPts val="3359"/>
              </a:lnSpc>
            </a:pPr>
            <a:r>
              <a:rPr lang="en-US" sz="2400">
                <a:solidFill>
                  <a:srgbClr val="021828"/>
                </a:solidFill>
                <a:latin typeface="Roboto"/>
                <a:ea typeface="Roboto"/>
                <a:cs typeface="Roboto"/>
                <a:sym typeface="Roboto"/>
              </a:rPr>
              <a:t>Một trang web bán mỹ phẩm là một nền tảng trực tuyến chuyên biệt, cung cấp đa dạng các sản phẩm làm đẹp từ chăm sóc da, trang điểm đến dưỡng tóc đến từ các thương hiệu uy tín. Nền tảng này giúp người tiêu dùng dễ dàng tìm kiếm sản phẩm phù hợp với nhu cầu của mình, đồng thời hỗ trợ quy trình mua sắm trực tuyến một cách tiện lợi và an toàn.</a:t>
            </a:r>
          </a:p>
        </p:txBody>
      </p:sp>
      <p:sp>
        <p:nvSpPr>
          <p:cNvPr name="TextBox 20" id="20"/>
          <p:cNvSpPr txBox="true"/>
          <p:nvPr/>
        </p:nvSpPr>
        <p:spPr>
          <a:xfrm rot="0">
            <a:off x="8616299" y="5798975"/>
            <a:ext cx="7829884" cy="2510790"/>
          </a:xfrm>
          <a:prstGeom prst="rect">
            <a:avLst/>
          </a:prstGeom>
        </p:spPr>
        <p:txBody>
          <a:bodyPr anchor="t" rtlCol="false" tIns="0" lIns="0" bIns="0" rIns="0">
            <a:spAutoFit/>
          </a:bodyPr>
          <a:lstStyle/>
          <a:p>
            <a:pPr algn="just">
              <a:lnSpc>
                <a:spcPts val="3359"/>
              </a:lnSpc>
            </a:pPr>
            <a:r>
              <a:rPr lang="en-US" sz="2400">
                <a:solidFill>
                  <a:srgbClr val="021828"/>
                </a:solidFill>
                <a:latin typeface="Roboto"/>
                <a:ea typeface="Roboto"/>
                <a:cs typeface="Roboto"/>
                <a:sym typeface="Roboto"/>
              </a:rPr>
              <a:t>Website cung cấp giao diện thân thiện với người dùng, cho phép khách hàng lọc sản phẩm theo nhu cầu làm đẹp, thương hiệu và mức giá. Ngoài ra, hệ thống đưa thông tin chi tiết về sản phẩm, đánh giá thực tế của những người dùng khác, và tính năng tư vấn – giúp người dùng đưa ra quyết định mua hàng chính xác và tự tin hơn.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p:nvPr/>
        </p:nvGrpSpPr>
        <p:grpSpPr>
          <a:xfrm rot="0">
            <a:off x="4145531" y="5804686"/>
            <a:ext cx="9996937" cy="3453614"/>
            <a:chOff x="0" y="0"/>
            <a:chExt cx="13329250" cy="4604819"/>
          </a:xfrm>
        </p:grpSpPr>
        <p:sp>
          <p:nvSpPr>
            <p:cNvPr name="Freeform 13" id="13"/>
            <p:cNvSpPr/>
            <p:nvPr/>
          </p:nvSpPr>
          <p:spPr>
            <a:xfrm flipH="false" flipV="false" rot="0">
              <a:off x="0" y="366903"/>
              <a:ext cx="6705756" cy="3681959"/>
            </a:xfrm>
            <a:custGeom>
              <a:avLst/>
              <a:gdLst/>
              <a:ahLst/>
              <a:cxnLst/>
              <a:rect r="r" b="b" t="t" l="l"/>
              <a:pathLst>
                <a:path h="3681959" w="6705756">
                  <a:moveTo>
                    <a:pt x="0" y="0"/>
                  </a:moveTo>
                  <a:lnTo>
                    <a:pt x="6705756" y="0"/>
                  </a:lnTo>
                  <a:lnTo>
                    <a:pt x="6705756" y="3681959"/>
                  </a:lnTo>
                  <a:lnTo>
                    <a:pt x="0" y="3681959"/>
                  </a:lnTo>
                  <a:lnTo>
                    <a:pt x="0" y="0"/>
                  </a:lnTo>
                  <a:close/>
                </a:path>
              </a:pathLst>
            </a:custGeom>
            <a:blipFill>
              <a:blip r:embed="rId10"/>
              <a:stretch>
                <a:fillRect l="0" t="-38495" r="0" b="-43629"/>
              </a:stretch>
            </a:blipFill>
          </p:spPr>
        </p:sp>
        <p:sp>
          <p:nvSpPr>
            <p:cNvPr name="Freeform 14" id="14"/>
            <p:cNvSpPr/>
            <p:nvPr/>
          </p:nvSpPr>
          <p:spPr>
            <a:xfrm flipH="false" flipV="false" rot="0">
              <a:off x="8724431" y="0"/>
              <a:ext cx="4604819" cy="4604819"/>
            </a:xfrm>
            <a:custGeom>
              <a:avLst/>
              <a:gdLst/>
              <a:ahLst/>
              <a:cxnLst/>
              <a:rect r="r" b="b" t="t" l="l"/>
              <a:pathLst>
                <a:path h="4604819" w="4604819">
                  <a:moveTo>
                    <a:pt x="0" y="0"/>
                  </a:moveTo>
                  <a:lnTo>
                    <a:pt x="4604819" y="0"/>
                  </a:lnTo>
                  <a:lnTo>
                    <a:pt x="4604819" y="4604819"/>
                  </a:lnTo>
                  <a:lnTo>
                    <a:pt x="0" y="4604819"/>
                  </a:lnTo>
                  <a:lnTo>
                    <a:pt x="0" y="0"/>
                  </a:lnTo>
                  <a:close/>
                </a:path>
              </a:pathLst>
            </a:custGeom>
            <a:blipFill>
              <a:blip r:embed="rId11"/>
              <a:stretch>
                <a:fillRect l="0" t="0" r="0" b="0"/>
              </a:stretch>
            </a:blipFill>
          </p:spPr>
        </p:sp>
      </p:grpSp>
      <p:sp>
        <p:nvSpPr>
          <p:cNvPr name="Freeform 15" id="15"/>
          <p:cNvSpPr/>
          <p:nvPr/>
        </p:nvSpPr>
        <p:spPr>
          <a:xfrm flipH="false" flipV="false" rot="0">
            <a:off x="3034073" y="2431785"/>
            <a:ext cx="1882288" cy="3410320"/>
          </a:xfrm>
          <a:custGeom>
            <a:avLst/>
            <a:gdLst/>
            <a:ahLst/>
            <a:cxnLst/>
            <a:rect r="r" b="b" t="t" l="l"/>
            <a:pathLst>
              <a:path h="3410320" w="1882288">
                <a:moveTo>
                  <a:pt x="0" y="0"/>
                </a:moveTo>
                <a:lnTo>
                  <a:pt x="1882288" y="0"/>
                </a:lnTo>
                <a:lnTo>
                  <a:pt x="1882288" y="3410320"/>
                </a:lnTo>
                <a:lnTo>
                  <a:pt x="0" y="3410320"/>
                </a:lnTo>
                <a:lnTo>
                  <a:pt x="0" y="0"/>
                </a:lnTo>
                <a:close/>
              </a:path>
            </a:pathLst>
          </a:custGeom>
          <a:blipFill>
            <a:blip r:embed="rId12"/>
            <a:stretch>
              <a:fillRect l="0" t="-538" r="0" b="-538"/>
            </a:stretch>
          </a:blipFill>
        </p:spPr>
      </p:sp>
      <p:sp>
        <p:nvSpPr>
          <p:cNvPr name="Freeform 16" id="16"/>
          <p:cNvSpPr/>
          <p:nvPr/>
        </p:nvSpPr>
        <p:spPr>
          <a:xfrm flipH="false" flipV="false" rot="0">
            <a:off x="6815193" y="2921303"/>
            <a:ext cx="4657614" cy="2701406"/>
          </a:xfrm>
          <a:custGeom>
            <a:avLst/>
            <a:gdLst/>
            <a:ahLst/>
            <a:cxnLst/>
            <a:rect r="r" b="b" t="t" l="l"/>
            <a:pathLst>
              <a:path h="2701406" w="4657614">
                <a:moveTo>
                  <a:pt x="0" y="0"/>
                </a:moveTo>
                <a:lnTo>
                  <a:pt x="4657614" y="0"/>
                </a:lnTo>
                <a:lnTo>
                  <a:pt x="4657614" y="2701405"/>
                </a:lnTo>
                <a:lnTo>
                  <a:pt x="0" y="2701405"/>
                </a:lnTo>
                <a:lnTo>
                  <a:pt x="0" y="0"/>
                </a:lnTo>
                <a:close/>
              </a:path>
            </a:pathLst>
          </a:custGeom>
          <a:blipFill>
            <a:blip r:embed="rId13"/>
            <a:stretch>
              <a:fillRect l="0" t="-538" r="0" b="-538"/>
            </a:stretch>
          </a:blipFill>
        </p:spPr>
      </p:sp>
      <p:sp>
        <p:nvSpPr>
          <p:cNvPr name="Freeform 17" id="17"/>
          <p:cNvSpPr/>
          <p:nvPr/>
        </p:nvSpPr>
        <p:spPr>
          <a:xfrm flipH="false" flipV="false" rot="0">
            <a:off x="12436549" y="2941489"/>
            <a:ext cx="3252147" cy="2681219"/>
          </a:xfrm>
          <a:custGeom>
            <a:avLst/>
            <a:gdLst/>
            <a:ahLst/>
            <a:cxnLst/>
            <a:rect r="r" b="b" t="t" l="l"/>
            <a:pathLst>
              <a:path h="2681219" w="3252147">
                <a:moveTo>
                  <a:pt x="0" y="0"/>
                </a:moveTo>
                <a:lnTo>
                  <a:pt x="3252147" y="0"/>
                </a:lnTo>
                <a:lnTo>
                  <a:pt x="3252147" y="2681219"/>
                </a:lnTo>
                <a:lnTo>
                  <a:pt x="0" y="2681219"/>
                </a:lnTo>
                <a:lnTo>
                  <a:pt x="0" y="0"/>
                </a:lnTo>
                <a:close/>
              </a:path>
            </a:pathLst>
          </a:custGeom>
          <a:blipFill>
            <a:blip r:embed="rId14"/>
            <a:stretch>
              <a:fillRect l="0" t="-538" r="0" b="-538"/>
            </a:stretch>
          </a:blipFill>
        </p:spPr>
      </p:sp>
      <p:sp>
        <p:nvSpPr>
          <p:cNvPr name="TextBox 18" id="18"/>
          <p:cNvSpPr txBox="true"/>
          <p:nvPr/>
        </p:nvSpPr>
        <p:spPr>
          <a:xfrm rot="0">
            <a:off x="3965692" y="1044169"/>
            <a:ext cx="10356617" cy="824865"/>
          </a:xfrm>
          <a:prstGeom prst="rect">
            <a:avLst/>
          </a:prstGeom>
        </p:spPr>
        <p:txBody>
          <a:bodyPr anchor="t" rtlCol="false" tIns="0" lIns="0" bIns="0" rIns="0">
            <a:spAutoFit/>
          </a:bodyPr>
          <a:lstStyle/>
          <a:p>
            <a:pPr algn="ctr">
              <a:lnSpc>
                <a:spcPts val="6180"/>
              </a:lnSpc>
            </a:pPr>
            <a:r>
              <a:rPr lang="en-US" b="true" sz="6000">
                <a:solidFill>
                  <a:srgbClr val="0A458E"/>
                </a:solidFill>
                <a:latin typeface="Barlow Condensed Bold"/>
                <a:ea typeface="Barlow Condensed Bold"/>
                <a:cs typeface="Barlow Condensed Bold"/>
                <a:sym typeface="Barlow Condensed Bold"/>
              </a:rPr>
              <a:t>CÔNG NGHỆ SỬ DỤNG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2" id="12"/>
          <p:cNvSpPr txBox="true"/>
          <p:nvPr/>
        </p:nvSpPr>
        <p:spPr>
          <a:xfrm rot="0">
            <a:off x="3965692" y="1044169"/>
            <a:ext cx="10356617" cy="824865"/>
          </a:xfrm>
          <a:prstGeom prst="rect">
            <a:avLst/>
          </a:prstGeom>
        </p:spPr>
        <p:txBody>
          <a:bodyPr anchor="t" rtlCol="false" tIns="0" lIns="0" bIns="0" rIns="0">
            <a:spAutoFit/>
          </a:bodyPr>
          <a:lstStyle/>
          <a:p>
            <a:pPr algn="ctr">
              <a:lnSpc>
                <a:spcPts val="6180"/>
              </a:lnSpc>
            </a:pPr>
            <a:r>
              <a:rPr lang="en-US" b="true" sz="6000">
                <a:solidFill>
                  <a:srgbClr val="0A458E"/>
                </a:solidFill>
                <a:latin typeface="Barlow Condensed Bold"/>
                <a:ea typeface="Barlow Condensed Bold"/>
                <a:cs typeface="Barlow Condensed Bold"/>
                <a:sym typeface="Barlow Condensed Bold"/>
              </a:rPr>
              <a:t>PHÂN TÍCH THIẾT KẾ HỆ THỐNG</a:t>
            </a:r>
          </a:p>
        </p:txBody>
      </p:sp>
      <p:grpSp>
        <p:nvGrpSpPr>
          <p:cNvPr name="Group 13" id="13"/>
          <p:cNvGrpSpPr/>
          <p:nvPr/>
        </p:nvGrpSpPr>
        <p:grpSpPr>
          <a:xfrm rot="0">
            <a:off x="3354016" y="2273945"/>
            <a:ext cx="11579968" cy="6777722"/>
            <a:chOff x="0" y="0"/>
            <a:chExt cx="15439957" cy="9036963"/>
          </a:xfrm>
        </p:grpSpPr>
        <p:sp>
          <p:nvSpPr>
            <p:cNvPr name="Freeform 14" id="14"/>
            <p:cNvSpPr/>
            <p:nvPr/>
          </p:nvSpPr>
          <p:spPr>
            <a:xfrm flipH="false" flipV="false" rot="0">
              <a:off x="0" y="2021843"/>
              <a:ext cx="12115539" cy="5425920"/>
            </a:xfrm>
            <a:custGeom>
              <a:avLst/>
              <a:gdLst/>
              <a:ahLst/>
              <a:cxnLst/>
              <a:rect r="r" b="b" t="t" l="l"/>
              <a:pathLst>
                <a:path h="5425920" w="12115539">
                  <a:moveTo>
                    <a:pt x="0" y="0"/>
                  </a:moveTo>
                  <a:lnTo>
                    <a:pt x="12115539" y="0"/>
                  </a:lnTo>
                  <a:lnTo>
                    <a:pt x="12115539" y="5425920"/>
                  </a:lnTo>
                  <a:lnTo>
                    <a:pt x="0" y="54259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5" id="15"/>
            <p:cNvGrpSpPr/>
            <p:nvPr/>
          </p:nvGrpSpPr>
          <p:grpSpPr>
            <a:xfrm rot="0">
              <a:off x="2039805" y="982664"/>
              <a:ext cx="1590040" cy="1715883"/>
              <a:chOff x="0" y="0"/>
              <a:chExt cx="1590040" cy="1715883"/>
            </a:xfrm>
          </p:grpSpPr>
          <p:sp>
            <p:nvSpPr>
              <p:cNvPr name="Freeform 16" id="16"/>
              <p:cNvSpPr/>
              <p:nvPr/>
            </p:nvSpPr>
            <p:spPr>
              <a:xfrm flipH="false" flipV="false" rot="0">
                <a:off x="0" y="127"/>
                <a:ext cx="1590040" cy="1715643"/>
              </a:xfrm>
              <a:custGeom>
                <a:avLst/>
                <a:gdLst/>
                <a:ahLst/>
                <a:cxnLst/>
                <a:rect r="r" b="b" t="t" l="l"/>
                <a:pathLst>
                  <a:path h="1715643" w="1590040">
                    <a:moveTo>
                      <a:pt x="128016" y="0"/>
                    </a:moveTo>
                    <a:cubicBezTo>
                      <a:pt x="57404" y="0"/>
                      <a:pt x="0" y="97536"/>
                      <a:pt x="0" y="217551"/>
                    </a:cubicBezTo>
                    <a:lnTo>
                      <a:pt x="0" y="1498092"/>
                    </a:lnTo>
                    <a:cubicBezTo>
                      <a:pt x="0" y="1618107"/>
                      <a:pt x="57404" y="1715643"/>
                      <a:pt x="128016" y="1715643"/>
                    </a:cubicBezTo>
                    <a:lnTo>
                      <a:pt x="1462024" y="1715643"/>
                    </a:lnTo>
                    <a:cubicBezTo>
                      <a:pt x="1532636" y="1715643"/>
                      <a:pt x="1590040" y="1617980"/>
                      <a:pt x="1590040" y="1498092"/>
                    </a:cubicBezTo>
                    <a:lnTo>
                      <a:pt x="1590040" y="217551"/>
                    </a:lnTo>
                    <a:cubicBezTo>
                      <a:pt x="1590040" y="97536"/>
                      <a:pt x="1532636" y="0"/>
                      <a:pt x="1462024" y="0"/>
                    </a:cubicBezTo>
                    <a:close/>
                  </a:path>
                </a:pathLst>
              </a:custGeom>
              <a:solidFill>
                <a:srgbClr val="FFFFFF"/>
              </a:solidFill>
            </p:spPr>
          </p:sp>
        </p:grpSp>
        <p:grpSp>
          <p:nvGrpSpPr>
            <p:cNvPr name="Group 17" id="17"/>
            <p:cNvGrpSpPr/>
            <p:nvPr/>
          </p:nvGrpSpPr>
          <p:grpSpPr>
            <a:xfrm rot="0">
              <a:off x="88445" y="2708541"/>
              <a:ext cx="5715200" cy="695200"/>
              <a:chOff x="0" y="0"/>
              <a:chExt cx="5715200" cy="695200"/>
            </a:xfrm>
          </p:grpSpPr>
          <p:sp>
            <p:nvSpPr>
              <p:cNvPr name="Freeform 18" id="18"/>
              <p:cNvSpPr/>
              <p:nvPr/>
            </p:nvSpPr>
            <p:spPr>
              <a:xfrm flipH="false" flipV="false" rot="0">
                <a:off x="0" y="0"/>
                <a:ext cx="5715200" cy="695200"/>
              </a:xfrm>
              <a:custGeom>
                <a:avLst/>
                <a:gdLst/>
                <a:ahLst/>
                <a:cxnLst/>
                <a:rect r="r" b="b" t="t" l="l"/>
                <a:pathLst>
                  <a:path h="695200" w="5715200">
                    <a:moveTo>
                      <a:pt x="0" y="0"/>
                    </a:moveTo>
                    <a:lnTo>
                      <a:pt x="5715200" y="0"/>
                    </a:lnTo>
                    <a:lnTo>
                      <a:pt x="5715200" y="695200"/>
                    </a:lnTo>
                    <a:lnTo>
                      <a:pt x="0" y="695200"/>
                    </a:lnTo>
                    <a:close/>
                  </a:path>
                </a:pathLst>
              </a:custGeom>
              <a:solidFill>
                <a:srgbClr val="000000">
                  <a:alpha val="0"/>
                </a:srgbClr>
              </a:solidFill>
            </p:spPr>
          </p:sp>
          <p:sp>
            <p:nvSpPr>
              <p:cNvPr name="TextBox 19" id="19"/>
              <p:cNvSpPr txBox="true"/>
              <p:nvPr/>
            </p:nvSpPr>
            <p:spPr>
              <a:xfrm>
                <a:off x="0" y="-9525"/>
                <a:ext cx="5715200" cy="704725"/>
              </a:xfrm>
              <a:prstGeom prst="rect">
                <a:avLst/>
              </a:prstGeom>
            </p:spPr>
            <p:txBody>
              <a:bodyPr anchor="ctr" rtlCol="false" tIns="0" lIns="0" bIns="0" rIns="0"/>
              <a:lstStyle/>
              <a:p>
                <a:pPr algn="ctr">
                  <a:lnSpc>
                    <a:spcPts val="3120"/>
                  </a:lnSpc>
                </a:pPr>
                <a:r>
                  <a:rPr lang="en-US" b="true" sz="2600">
                    <a:solidFill>
                      <a:srgbClr val="000000"/>
                    </a:solidFill>
                    <a:latin typeface="Fira Sans Medium"/>
                    <a:ea typeface="Fira Sans Medium"/>
                    <a:cs typeface="Fira Sans Medium"/>
                    <a:sym typeface="Fira Sans Medium"/>
                  </a:rPr>
                  <a:t>NguoiDung</a:t>
                </a:r>
              </a:p>
            </p:txBody>
          </p:sp>
        </p:grpSp>
        <p:grpSp>
          <p:nvGrpSpPr>
            <p:cNvPr name="Group 20" id="20"/>
            <p:cNvGrpSpPr/>
            <p:nvPr/>
          </p:nvGrpSpPr>
          <p:grpSpPr>
            <a:xfrm rot="0">
              <a:off x="18048" y="8341763"/>
              <a:ext cx="5715200" cy="695200"/>
              <a:chOff x="0" y="0"/>
              <a:chExt cx="5715200" cy="695200"/>
            </a:xfrm>
          </p:grpSpPr>
          <p:sp>
            <p:nvSpPr>
              <p:cNvPr name="Freeform 21" id="21"/>
              <p:cNvSpPr/>
              <p:nvPr/>
            </p:nvSpPr>
            <p:spPr>
              <a:xfrm flipH="false" flipV="false" rot="0">
                <a:off x="0" y="0"/>
                <a:ext cx="5715200" cy="695200"/>
              </a:xfrm>
              <a:custGeom>
                <a:avLst/>
                <a:gdLst/>
                <a:ahLst/>
                <a:cxnLst/>
                <a:rect r="r" b="b" t="t" l="l"/>
                <a:pathLst>
                  <a:path h="695200" w="5715200">
                    <a:moveTo>
                      <a:pt x="0" y="0"/>
                    </a:moveTo>
                    <a:lnTo>
                      <a:pt x="5715200" y="0"/>
                    </a:lnTo>
                    <a:lnTo>
                      <a:pt x="5715200" y="695200"/>
                    </a:lnTo>
                    <a:lnTo>
                      <a:pt x="0" y="695200"/>
                    </a:lnTo>
                    <a:close/>
                  </a:path>
                </a:pathLst>
              </a:custGeom>
              <a:solidFill>
                <a:srgbClr val="000000">
                  <a:alpha val="0"/>
                </a:srgbClr>
              </a:solidFill>
            </p:spPr>
          </p:sp>
          <p:sp>
            <p:nvSpPr>
              <p:cNvPr name="TextBox 22" id="22"/>
              <p:cNvSpPr txBox="true"/>
              <p:nvPr/>
            </p:nvSpPr>
            <p:spPr>
              <a:xfrm>
                <a:off x="0" y="-9525"/>
                <a:ext cx="5715200" cy="704725"/>
              </a:xfrm>
              <a:prstGeom prst="rect">
                <a:avLst/>
              </a:prstGeom>
            </p:spPr>
            <p:txBody>
              <a:bodyPr anchor="ctr" rtlCol="false" tIns="0" lIns="0" bIns="0" rIns="0"/>
              <a:lstStyle/>
              <a:p>
                <a:pPr algn="ctr">
                  <a:lnSpc>
                    <a:spcPts val="3120"/>
                  </a:lnSpc>
                </a:pPr>
                <a:r>
                  <a:rPr lang="en-US" b="true" sz="2600">
                    <a:solidFill>
                      <a:srgbClr val="000000"/>
                    </a:solidFill>
                    <a:latin typeface="Fira Sans Medium"/>
                    <a:ea typeface="Fira Sans Medium"/>
                    <a:cs typeface="Fira Sans Medium"/>
                    <a:sym typeface="Fira Sans Medium"/>
                  </a:rPr>
                  <a:t>Quan tri</a:t>
                </a:r>
              </a:p>
            </p:txBody>
          </p:sp>
        </p:grpSp>
        <p:sp>
          <p:nvSpPr>
            <p:cNvPr name="Freeform 23" id="23"/>
            <p:cNvSpPr/>
            <p:nvPr/>
          </p:nvSpPr>
          <p:spPr>
            <a:xfrm flipH="false" flipV="false" rot="0">
              <a:off x="2256139" y="1051971"/>
              <a:ext cx="1220389" cy="1710936"/>
            </a:xfrm>
            <a:custGeom>
              <a:avLst/>
              <a:gdLst/>
              <a:ahLst/>
              <a:cxnLst/>
              <a:rect r="r" b="b" t="t" l="l"/>
              <a:pathLst>
                <a:path h="1710936" w="1220389">
                  <a:moveTo>
                    <a:pt x="0" y="0"/>
                  </a:moveTo>
                  <a:lnTo>
                    <a:pt x="1220389" y="0"/>
                  </a:lnTo>
                  <a:lnTo>
                    <a:pt x="1220389" y="1710936"/>
                  </a:lnTo>
                  <a:lnTo>
                    <a:pt x="0" y="1710936"/>
                  </a:lnTo>
                  <a:lnTo>
                    <a:pt x="0" y="0"/>
                  </a:lnTo>
                  <a:close/>
                </a:path>
              </a:pathLst>
            </a:custGeom>
            <a:blipFill>
              <a:blip r:embed="rId12"/>
              <a:stretch>
                <a:fillRect l="0" t="0" r="0" b="0"/>
              </a:stretch>
            </a:blipFill>
          </p:spPr>
        </p:sp>
        <p:grpSp>
          <p:nvGrpSpPr>
            <p:cNvPr name="Group 24" id="24"/>
            <p:cNvGrpSpPr/>
            <p:nvPr/>
          </p:nvGrpSpPr>
          <p:grpSpPr>
            <a:xfrm rot="0">
              <a:off x="3509709" y="3407576"/>
              <a:ext cx="1590040" cy="1715883"/>
              <a:chOff x="0" y="0"/>
              <a:chExt cx="1590040" cy="1715883"/>
            </a:xfrm>
          </p:grpSpPr>
          <p:sp>
            <p:nvSpPr>
              <p:cNvPr name="Freeform 25" id="25"/>
              <p:cNvSpPr/>
              <p:nvPr/>
            </p:nvSpPr>
            <p:spPr>
              <a:xfrm flipH="false" flipV="false" rot="0">
                <a:off x="0" y="127"/>
                <a:ext cx="1590040" cy="1715643"/>
              </a:xfrm>
              <a:custGeom>
                <a:avLst/>
                <a:gdLst/>
                <a:ahLst/>
                <a:cxnLst/>
                <a:rect r="r" b="b" t="t" l="l"/>
                <a:pathLst>
                  <a:path h="1715643" w="1590040">
                    <a:moveTo>
                      <a:pt x="128016" y="0"/>
                    </a:moveTo>
                    <a:cubicBezTo>
                      <a:pt x="57404" y="0"/>
                      <a:pt x="0" y="97536"/>
                      <a:pt x="0" y="217551"/>
                    </a:cubicBezTo>
                    <a:lnTo>
                      <a:pt x="0" y="1498092"/>
                    </a:lnTo>
                    <a:cubicBezTo>
                      <a:pt x="0" y="1618107"/>
                      <a:pt x="57404" y="1715643"/>
                      <a:pt x="128016" y="1715643"/>
                    </a:cubicBezTo>
                    <a:lnTo>
                      <a:pt x="1462024" y="1715643"/>
                    </a:lnTo>
                    <a:cubicBezTo>
                      <a:pt x="1532636" y="1715643"/>
                      <a:pt x="1590040" y="1617980"/>
                      <a:pt x="1590040" y="1498092"/>
                    </a:cubicBezTo>
                    <a:lnTo>
                      <a:pt x="1590040" y="217551"/>
                    </a:lnTo>
                    <a:cubicBezTo>
                      <a:pt x="1590040" y="97536"/>
                      <a:pt x="1532636" y="0"/>
                      <a:pt x="1462024" y="0"/>
                    </a:cubicBezTo>
                    <a:close/>
                  </a:path>
                </a:pathLst>
              </a:custGeom>
              <a:solidFill>
                <a:srgbClr val="FFFFFF"/>
              </a:solidFill>
            </p:spPr>
          </p:sp>
        </p:grpSp>
        <p:grpSp>
          <p:nvGrpSpPr>
            <p:cNvPr name="Group 26" id="26"/>
            <p:cNvGrpSpPr/>
            <p:nvPr/>
          </p:nvGrpSpPr>
          <p:grpSpPr>
            <a:xfrm rot="0">
              <a:off x="2142688" y="6360997"/>
              <a:ext cx="1590040" cy="1715883"/>
              <a:chOff x="0" y="0"/>
              <a:chExt cx="1590040" cy="1715883"/>
            </a:xfrm>
          </p:grpSpPr>
          <p:sp>
            <p:nvSpPr>
              <p:cNvPr name="Freeform 27" id="27"/>
              <p:cNvSpPr/>
              <p:nvPr/>
            </p:nvSpPr>
            <p:spPr>
              <a:xfrm flipH="false" flipV="false" rot="0">
                <a:off x="0" y="127"/>
                <a:ext cx="1590040" cy="1715643"/>
              </a:xfrm>
              <a:custGeom>
                <a:avLst/>
                <a:gdLst/>
                <a:ahLst/>
                <a:cxnLst/>
                <a:rect r="r" b="b" t="t" l="l"/>
                <a:pathLst>
                  <a:path h="1715643" w="1590040">
                    <a:moveTo>
                      <a:pt x="128016" y="0"/>
                    </a:moveTo>
                    <a:cubicBezTo>
                      <a:pt x="57404" y="0"/>
                      <a:pt x="0" y="97536"/>
                      <a:pt x="0" y="217551"/>
                    </a:cubicBezTo>
                    <a:lnTo>
                      <a:pt x="0" y="1498092"/>
                    </a:lnTo>
                    <a:cubicBezTo>
                      <a:pt x="0" y="1618107"/>
                      <a:pt x="57404" y="1715643"/>
                      <a:pt x="128016" y="1715643"/>
                    </a:cubicBezTo>
                    <a:lnTo>
                      <a:pt x="1462024" y="1715643"/>
                    </a:lnTo>
                    <a:cubicBezTo>
                      <a:pt x="1532636" y="1715643"/>
                      <a:pt x="1590040" y="1617980"/>
                      <a:pt x="1590040" y="1498092"/>
                    </a:cubicBezTo>
                    <a:lnTo>
                      <a:pt x="1590040" y="217551"/>
                    </a:lnTo>
                    <a:cubicBezTo>
                      <a:pt x="1590040" y="97536"/>
                      <a:pt x="1532636" y="0"/>
                      <a:pt x="1462024" y="0"/>
                    </a:cubicBezTo>
                    <a:close/>
                  </a:path>
                </a:pathLst>
              </a:custGeom>
              <a:solidFill>
                <a:srgbClr val="FFFFFF"/>
              </a:solidFill>
            </p:spPr>
          </p:sp>
        </p:grpSp>
        <p:sp>
          <p:nvSpPr>
            <p:cNvPr name="Freeform 28" id="28"/>
            <p:cNvSpPr/>
            <p:nvPr/>
          </p:nvSpPr>
          <p:spPr>
            <a:xfrm flipH="false" flipV="false" rot="0">
              <a:off x="2359021" y="6430304"/>
              <a:ext cx="1220389" cy="1710936"/>
            </a:xfrm>
            <a:custGeom>
              <a:avLst/>
              <a:gdLst/>
              <a:ahLst/>
              <a:cxnLst/>
              <a:rect r="r" b="b" t="t" l="l"/>
              <a:pathLst>
                <a:path h="1710936" w="1220389">
                  <a:moveTo>
                    <a:pt x="0" y="0"/>
                  </a:moveTo>
                  <a:lnTo>
                    <a:pt x="1220390" y="0"/>
                  </a:lnTo>
                  <a:lnTo>
                    <a:pt x="1220390" y="1710936"/>
                  </a:lnTo>
                  <a:lnTo>
                    <a:pt x="0" y="1710936"/>
                  </a:lnTo>
                  <a:lnTo>
                    <a:pt x="0" y="0"/>
                  </a:lnTo>
                  <a:close/>
                </a:path>
              </a:pathLst>
            </a:custGeom>
            <a:blipFill>
              <a:blip r:embed="rId12"/>
              <a:stretch>
                <a:fillRect l="0" t="0" r="0" b="0"/>
              </a:stretch>
            </a:blipFill>
          </p:spPr>
        </p:sp>
        <p:grpSp>
          <p:nvGrpSpPr>
            <p:cNvPr name="Group 29" id="29"/>
            <p:cNvGrpSpPr/>
            <p:nvPr/>
          </p:nvGrpSpPr>
          <p:grpSpPr>
            <a:xfrm rot="0">
              <a:off x="5797539" y="0"/>
              <a:ext cx="9642419" cy="3829960"/>
              <a:chOff x="0" y="0"/>
              <a:chExt cx="9642419" cy="3829960"/>
            </a:xfrm>
          </p:grpSpPr>
          <p:sp>
            <p:nvSpPr>
              <p:cNvPr name="Freeform 30" id="30"/>
              <p:cNvSpPr/>
              <p:nvPr/>
            </p:nvSpPr>
            <p:spPr>
              <a:xfrm flipH="false" flipV="false" rot="0">
                <a:off x="0" y="0"/>
                <a:ext cx="9642475" cy="3829685"/>
              </a:xfrm>
              <a:custGeom>
                <a:avLst/>
                <a:gdLst/>
                <a:ahLst/>
                <a:cxnLst/>
                <a:rect r="r" b="b" t="t" l="l"/>
                <a:pathLst>
                  <a:path h="3829685" w="9642475">
                    <a:moveTo>
                      <a:pt x="776351" y="0"/>
                    </a:moveTo>
                    <a:cubicBezTo>
                      <a:pt x="348488" y="0"/>
                      <a:pt x="0" y="218059"/>
                      <a:pt x="0" y="485648"/>
                    </a:cubicBezTo>
                    <a:lnTo>
                      <a:pt x="0" y="3344037"/>
                    </a:lnTo>
                    <a:cubicBezTo>
                      <a:pt x="0" y="3611880"/>
                      <a:pt x="348488" y="3829685"/>
                      <a:pt x="776351" y="3829685"/>
                    </a:cubicBezTo>
                    <a:lnTo>
                      <a:pt x="8866251" y="3829685"/>
                    </a:lnTo>
                    <a:cubicBezTo>
                      <a:pt x="9293860" y="3829685"/>
                      <a:pt x="9642348" y="3611753"/>
                      <a:pt x="9642348" y="3344037"/>
                    </a:cubicBezTo>
                    <a:lnTo>
                      <a:pt x="9642348" y="485648"/>
                    </a:lnTo>
                    <a:cubicBezTo>
                      <a:pt x="9642475" y="218059"/>
                      <a:pt x="9293987" y="0"/>
                      <a:pt x="8866378" y="0"/>
                    </a:cubicBezTo>
                    <a:close/>
                  </a:path>
                </a:pathLst>
              </a:custGeom>
              <a:solidFill>
                <a:srgbClr val="FFB6C1"/>
              </a:solidFill>
            </p:spPr>
          </p:sp>
        </p:grpSp>
        <p:grpSp>
          <p:nvGrpSpPr>
            <p:cNvPr name="Group 31" id="31"/>
            <p:cNvGrpSpPr/>
            <p:nvPr/>
          </p:nvGrpSpPr>
          <p:grpSpPr>
            <a:xfrm rot="0">
              <a:off x="6019981" y="282829"/>
              <a:ext cx="8999024" cy="3335088"/>
              <a:chOff x="0" y="0"/>
              <a:chExt cx="8999024" cy="3335088"/>
            </a:xfrm>
          </p:grpSpPr>
          <p:sp>
            <p:nvSpPr>
              <p:cNvPr name="Freeform 32" id="32"/>
              <p:cNvSpPr/>
              <p:nvPr/>
            </p:nvSpPr>
            <p:spPr>
              <a:xfrm flipH="false" flipV="false" rot="0">
                <a:off x="0" y="0"/>
                <a:ext cx="8999024" cy="3335088"/>
              </a:xfrm>
              <a:custGeom>
                <a:avLst/>
                <a:gdLst/>
                <a:ahLst/>
                <a:cxnLst/>
                <a:rect r="r" b="b" t="t" l="l"/>
                <a:pathLst>
                  <a:path h="3335088" w="8999024">
                    <a:moveTo>
                      <a:pt x="0" y="0"/>
                    </a:moveTo>
                    <a:lnTo>
                      <a:pt x="8999024" y="0"/>
                    </a:lnTo>
                    <a:lnTo>
                      <a:pt x="8999024" y="3335088"/>
                    </a:lnTo>
                    <a:lnTo>
                      <a:pt x="0" y="3335088"/>
                    </a:lnTo>
                    <a:close/>
                  </a:path>
                </a:pathLst>
              </a:custGeom>
              <a:solidFill>
                <a:srgbClr val="000000">
                  <a:alpha val="0"/>
                </a:srgbClr>
              </a:solidFill>
            </p:spPr>
          </p:sp>
          <p:sp>
            <p:nvSpPr>
              <p:cNvPr name="TextBox 33" id="33"/>
              <p:cNvSpPr txBox="true"/>
              <p:nvPr/>
            </p:nvSpPr>
            <p:spPr>
              <a:xfrm>
                <a:off x="0" y="0"/>
                <a:ext cx="8999024" cy="3335088"/>
              </a:xfrm>
              <a:prstGeom prst="rect">
                <a:avLst/>
              </a:prstGeom>
            </p:spPr>
            <p:txBody>
              <a:bodyPr anchor="ctr" rtlCol="false" tIns="0" lIns="0" bIns="0" rIns="0"/>
              <a:lstStyle/>
              <a:p>
                <a:pPr algn="just">
                  <a:lnSpc>
                    <a:spcPts val="3120"/>
                  </a:lnSpc>
                </a:pPr>
                <a:r>
                  <a:rPr lang="en-US" sz="2600">
                    <a:solidFill>
                      <a:srgbClr val="000000"/>
                    </a:solidFill>
                    <a:latin typeface="Barlow"/>
                    <a:ea typeface="Barlow"/>
                    <a:cs typeface="Barlow"/>
                    <a:sym typeface="Barlow"/>
                  </a:rPr>
                  <a:t>Là người có thể xem các thông tin về sản phẩm trên website, tìm kiếm sản phẩm theo tên, theo danh mục, đặt hàng và theo dõi trạng thái đơn hàng và hủy đơn hàng.</a:t>
                </a:r>
              </a:p>
            </p:txBody>
          </p:sp>
        </p:grpSp>
        <p:grpSp>
          <p:nvGrpSpPr>
            <p:cNvPr name="Group 34" id="34"/>
            <p:cNvGrpSpPr/>
            <p:nvPr/>
          </p:nvGrpSpPr>
          <p:grpSpPr>
            <a:xfrm rot="0">
              <a:off x="5733248" y="5207003"/>
              <a:ext cx="9642419" cy="3829960"/>
              <a:chOff x="0" y="0"/>
              <a:chExt cx="9642419" cy="3829960"/>
            </a:xfrm>
          </p:grpSpPr>
          <p:sp>
            <p:nvSpPr>
              <p:cNvPr name="Freeform 35" id="35"/>
              <p:cNvSpPr/>
              <p:nvPr/>
            </p:nvSpPr>
            <p:spPr>
              <a:xfrm flipH="false" flipV="false" rot="0">
                <a:off x="0" y="0"/>
                <a:ext cx="9642475" cy="3829685"/>
              </a:xfrm>
              <a:custGeom>
                <a:avLst/>
                <a:gdLst/>
                <a:ahLst/>
                <a:cxnLst/>
                <a:rect r="r" b="b" t="t" l="l"/>
                <a:pathLst>
                  <a:path h="3829685" w="9642475">
                    <a:moveTo>
                      <a:pt x="776351" y="0"/>
                    </a:moveTo>
                    <a:cubicBezTo>
                      <a:pt x="348488" y="0"/>
                      <a:pt x="0" y="218059"/>
                      <a:pt x="0" y="485648"/>
                    </a:cubicBezTo>
                    <a:lnTo>
                      <a:pt x="0" y="3344037"/>
                    </a:lnTo>
                    <a:cubicBezTo>
                      <a:pt x="0" y="3611880"/>
                      <a:pt x="348488" y="3829685"/>
                      <a:pt x="776351" y="3829685"/>
                    </a:cubicBezTo>
                    <a:lnTo>
                      <a:pt x="8866251" y="3829685"/>
                    </a:lnTo>
                    <a:cubicBezTo>
                      <a:pt x="9293860" y="3829685"/>
                      <a:pt x="9642348" y="3611753"/>
                      <a:pt x="9642348" y="3344037"/>
                    </a:cubicBezTo>
                    <a:lnTo>
                      <a:pt x="9642348" y="485648"/>
                    </a:lnTo>
                    <a:cubicBezTo>
                      <a:pt x="9642475" y="218059"/>
                      <a:pt x="9293987" y="0"/>
                      <a:pt x="8866378" y="0"/>
                    </a:cubicBezTo>
                    <a:close/>
                  </a:path>
                </a:pathLst>
              </a:custGeom>
              <a:solidFill>
                <a:srgbClr val="2D4263"/>
              </a:solidFill>
            </p:spPr>
          </p:sp>
        </p:grpSp>
        <p:grpSp>
          <p:nvGrpSpPr>
            <p:cNvPr name="Group 36" id="36"/>
            <p:cNvGrpSpPr/>
            <p:nvPr/>
          </p:nvGrpSpPr>
          <p:grpSpPr>
            <a:xfrm rot="0">
              <a:off x="5955691" y="5489832"/>
              <a:ext cx="8999024" cy="3335088"/>
              <a:chOff x="0" y="0"/>
              <a:chExt cx="8999024" cy="3335088"/>
            </a:xfrm>
          </p:grpSpPr>
          <p:sp>
            <p:nvSpPr>
              <p:cNvPr name="Freeform 37" id="37"/>
              <p:cNvSpPr/>
              <p:nvPr/>
            </p:nvSpPr>
            <p:spPr>
              <a:xfrm flipH="false" flipV="false" rot="0">
                <a:off x="0" y="0"/>
                <a:ext cx="8999024" cy="3335088"/>
              </a:xfrm>
              <a:custGeom>
                <a:avLst/>
                <a:gdLst/>
                <a:ahLst/>
                <a:cxnLst/>
                <a:rect r="r" b="b" t="t" l="l"/>
                <a:pathLst>
                  <a:path h="3335088" w="8999024">
                    <a:moveTo>
                      <a:pt x="0" y="0"/>
                    </a:moveTo>
                    <a:lnTo>
                      <a:pt x="8999024" y="0"/>
                    </a:lnTo>
                    <a:lnTo>
                      <a:pt x="8999024" y="3335088"/>
                    </a:lnTo>
                    <a:lnTo>
                      <a:pt x="0" y="3335088"/>
                    </a:lnTo>
                    <a:close/>
                  </a:path>
                </a:pathLst>
              </a:custGeom>
              <a:solidFill>
                <a:srgbClr val="000000">
                  <a:alpha val="0"/>
                </a:srgbClr>
              </a:solidFill>
            </p:spPr>
          </p:sp>
          <p:sp>
            <p:nvSpPr>
              <p:cNvPr name="TextBox 38" id="38"/>
              <p:cNvSpPr txBox="true"/>
              <p:nvPr/>
            </p:nvSpPr>
            <p:spPr>
              <a:xfrm>
                <a:off x="0" y="0"/>
                <a:ext cx="8999024" cy="3335088"/>
              </a:xfrm>
              <a:prstGeom prst="rect">
                <a:avLst/>
              </a:prstGeom>
            </p:spPr>
            <p:txBody>
              <a:bodyPr anchor="ctr" rtlCol="false" tIns="0" lIns="0" bIns="0" rIns="0"/>
              <a:lstStyle/>
              <a:p>
                <a:pPr algn="just">
                  <a:lnSpc>
                    <a:spcPts val="3120"/>
                  </a:lnSpc>
                </a:pPr>
                <a:r>
                  <a:rPr lang="en-US" sz="2600">
                    <a:solidFill>
                      <a:srgbClr val="FFFFFF"/>
                    </a:solidFill>
                    <a:latin typeface="Barlow"/>
                    <a:ea typeface="Barlow"/>
                    <a:cs typeface="Barlow"/>
                    <a:sym typeface="Barlow"/>
                  </a:rPr>
                  <a:t>Là người có quyền điều khiển, kiểm soát các hoạt động của hệ thống. Với các chức năng quản lý tài khoản, quản lý sản phẩm, quản lý đơn hàng,...</a:t>
                </a:r>
              </a:p>
              <a:p>
                <a:pPr algn="just">
                  <a:lnSpc>
                    <a:spcPts val="3120"/>
                  </a:lnSpc>
                </a:pPr>
              </a:p>
            </p:txBody>
          </p:sp>
        </p:gr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3164998" y="1639180"/>
            <a:ext cx="11958003" cy="8279799"/>
          </a:xfrm>
          <a:custGeom>
            <a:avLst/>
            <a:gdLst/>
            <a:ahLst/>
            <a:cxnLst/>
            <a:rect r="r" b="b" t="t" l="l"/>
            <a:pathLst>
              <a:path h="8279799" w="11958003">
                <a:moveTo>
                  <a:pt x="0" y="0"/>
                </a:moveTo>
                <a:lnTo>
                  <a:pt x="11958004" y="0"/>
                </a:lnTo>
                <a:lnTo>
                  <a:pt x="11958004" y="8279799"/>
                </a:lnTo>
                <a:lnTo>
                  <a:pt x="0" y="8279799"/>
                </a:lnTo>
                <a:lnTo>
                  <a:pt x="0" y="0"/>
                </a:lnTo>
                <a:close/>
              </a:path>
            </a:pathLst>
          </a:custGeom>
          <a:blipFill>
            <a:blip r:embed="rId10"/>
            <a:stretch>
              <a:fillRect l="-56506" t="-14263" r="-18439" b="-19964"/>
            </a:stretch>
          </a:blipFill>
        </p:spPr>
      </p:sp>
      <p:sp>
        <p:nvSpPr>
          <p:cNvPr name="TextBox 13" id="13"/>
          <p:cNvSpPr txBox="true"/>
          <p:nvPr/>
        </p:nvSpPr>
        <p:spPr>
          <a:xfrm rot="0">
            <a:off x="3965692" y="715654"/>
            <a:ext cx="10356617" cy="553085"/>
          </a:xfrm>
          <a:prstGeom prst="rect">
            <a:avLst/>
          </a:prstGeom>
        </p:spPr>
        <p:txBody>
          <a:bodyPr anchor="t" rtlCol="false" tIns="0" lIns="0" bIns="0" rIns="0">
            <a:spAutoFit/>
          </a:bodyPr>
          <a:lstStyle/>
          <a:p>
            <a:pPr algn="ctr">
              <a:lnSpc>
                <a:spcPts val="4119"/>
              </a:lnSpc>
            </a:pPr>
            <a:r>
              <a:rPr lang="en-US" b="true" sz="3999">
                <a:solidFill>
                  <a:srgbClr val="0A458E"/>
                </a:solidFill>
                <a:latin typeface="Barlow Condensed Bold"/>
                <a:ea typeface="Barlow Condensed Bold"/>
                <a:cs typeface="Barlow Condensed Bold"/>
                <a:sym typeface="Barlow Condensed Bold"/>
              </a:rPr>
              <a:t>BIỂU ĐỒ USECASE TỔNG QUAN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1698274" y="1499865"/>
            <a:ext cx="14908429" cy="8043198"/>
          </a:xfrm>
          <a:custGeom>
            <a:avLst/>
            <a:gdLst/>
            <a:ahLst/>
            <a:cxnLst/>
            <a:rect r="r" b="b" t="t" l="l"/>
            <a:pathLst>
              <a:path h="8043198" w="14908429">
                <a:moveTo>
                  <a:pt x="0" y="0"/>
                </a:moveTo>
                <a:lnTo>
                  <a:pt x="14908429" y="0"/>
                </a:lnTo>
                <a:lnTo>
                  <a:pt x="14908429" y="8043198"/>
                </a:lnTo>
                <a:lnTo>
                  <a:pt x="0" y="8043198"/>
                </a:lnTo>
                <a:lnTo>
                  <a:pt x="0" y="0"/>
                </a:lnTo>
                <a:close/>
              </a:path>
            </a:pathLst>
          </a:custGeom>
          <a:blipFill>
            <a:blip r:embed="rId10"/>
            <a:stretch>
              <a:fillRect l="-18639" t="-19086" r="-20157" b="-17586"/>
            </a:stretch>
          </a:blipFill>
        </p:spPr>
      </p:sp>
      <p:sp>
        <p:nvSpPr>
          <p:cNvPr name="TextBox 13" id="13"/>
          <p:cNvSpPr txBox="true"/>
          <p:nvPr/>
        </p:nvSpPr>
        <p:spPr>
          <a:xfrm rot="0">
            <a:off x="3965692" y="715654"/>
            <a:ext cx="10356617" cy="553085"/>
          </a:xfrm>
          <a:prstGeom prst="rect">
            <a:avLst/>
          </a:prstGeom>
        </p:spPr>
        <p:txBody>
          <a:bodyPr anchor="t" rtlCol="false" tIns="0" lIns="0" bIns="0" rIns="0">
            <a:spAutoFit/>
          </a:bodyPr>
          <a:lstStyle/>
          <a:p>
            <a:pPr algn="ctr">
              <a:lnSpc>
                <a:spcPts val="4119"/>
              </a:lnSpc>
            </a:pPr>
            <a:r>
              <a:rPr lang="en-US" b="true" sz="3999">
                <a:solidFill>
                  <a:srgbClr val="0A458E"/>
                </a:solidFill>
                <a:latin typeface="Barlow Condensed Bold"/>
                <a:ea typeface="Barlow Condensed Bold"/>
                <a:cs typeface="Barlow Condensed Bold"/>
                <a:sym typeface="Barlow Condensed Bold"/>
              </a:rPr>
              <a:t>BIỂU ĐỒ THỰC THỂ LIÊN KẾT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33259" y="3904548"/>
            <a:ext cx="2767497" cy="1383748"/>
          </a:xfrm>
          <a:custGeom>
            <a:avLst/>
            <a:gdLst/>
            <a:ahLst/>
            <a:cxnLst/>
            <a:rect r="r" b="b" t="t" l="l"/>
            <a:pathLst>
              <a:path h="1383748" w="2767497">
                <a:moveTo>
                  <a:pt x="0" y="0"/>
                </a:moveTo>
                <a:lnTo>
                  <a:pt x="2767497" y="0"/>
                </a:lnTo>
                <a:lnTo>
                  <a:pt x="2767497" y="1383748"/>
                </a:lnTo>
                <a:lnTo>
                  <a:pt x="0" y="1383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674385" y="-3346973"/>
            <a:ext cx="22026623" cy="16980945"/>
            <a:chOff x="0" y="0"/>
            <a:chExt cx="29368831" cy="22641260"/>
          </a:xfrm>
        </p:grpSpPr>
        <p:sp>
          <p:nvSpPr>
            <p:cNvPr name="Freeform 4" id="4"/>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0" y="8886549"/>
              <a:ext cx="3459159" cy="6117662"/>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true" rot="0">
            <a:off x="2226619" y="5464711"/>
            <a:ext cx="2381462" cy="1190731"/>
          </a:xfrm>
          <a:custGeom>
            <a:avLst/>
            <a:gdLst/>
            <a:ahLst/>
            <a:cxnLst/>
            <a:rect r="r" b="b" t="t" l="l"/>
            <a:pathLst>
              <a:path h="1190731" w="2381462">
                <a:moveTo>
                  <a:pt x="0" y="1190731"/>
                </a:moveTo>
                <a:lnTo>
                  <a:pt x="2381461" y="1190731"/>
                </a:lnTo>
                <a:lnTo>
                  <a:pt x="2381461" y="0"/>
                </a:lnTo>
                <a:lnTo>
                  <a:pt x="0" y="0"/>
                </a:lnTo>
                <a:lnTo>
                  <a:pt x="0" y="1190731"/>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3" id="13"/>
          <p:cNvSpPr/>
          <p:nvPr/>
        </p:nvSpPr>
        <p:spPr>
          <a:xfrm flipH="false" flipV="true" rot="0">
            <a:off x="4898442" y="5520936"/>
            <a:ext cx="2767497" cy="1383748"/>
          </a:xfrm>
          <a:custGeom>
            <a:avLst/>
            <a:gdLst/>
            <a:ahLst/>
            <a:cxnLst/>
            <a:rect r="r" b="b" t="t" l="l"/>
            <a:pathLst>
              <a:path h="1383748" w="2767497">
                <a:moveTo>
                  <a:pt x="0" y="1383748"/>
                </a:moveTo>
                <a:lnTo>
                  <a:pt x="2767496" y="1383748"/>
                </a:lnTo>
                <a:lnTo>
                  <a:pt x="2767496" y="0"/>
                </a:lnTo>
                <a:lnTo>
                  <a:pt x="0" y="0"/>
                </a:lnTo>
                <a:lnTo>
                  <a:pt x="0" y="1383748"/>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4" id="14"/>
          <p:cNvSpPr/>
          <p:nvPr/>
        </p:nvSpPr>
        <p:spPr>
          <a:xfrm flipH="false" flipV="true" rot="0">
            <a:off x="10654987" y="5520936"/>
            <a:ext cx="2767497" cy="1383748"/>
          </a:xfrm>
          <a:custGeom>
            <a:avLst/>
            <a:gdLst/>
            <a:ahLst/>
            <a:cxnLst/>
            <a:rect r="r" b="b" t="t" l="l"/>
            <a:pathLst>
              <a:path h="1383748" w="2767497">
                <a:moveTo>
                  <a:pt x="0" y="1383748"/>
                </a:moveTo>
                <a:lnTo>
                  <a:pt x="2767497" y="1383748"/>
                </a:lnTo>
                <a:lnTo>
                  <a:pt x="2767497" y="0"/>
                </a:lnTo>
                <a:lnTo>
                  <a:pt x="0" y="0"/>
                </a:lnTo>
                <a:lnTo>
                  <a:pt x="0" y="1383748"/>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grpSp>
        <p:nvGrpSpPr>
          <p:cNvPr name="Group 15" id="15"/>
          <p:cNvGrpSpPr/>
          <p:nvPr/>
        </p:nvGrpSpPr>
        <p:grpSpPr>
          <a:xfrm rot="0">
            <a:off x="4476294" y="5464711"/>
            <a:ext cx="754179" cy="271053"/>
            <a:chOff x="0" y="0"/>
            <a:chExt cx="212545" cy="76389"/>
          </a:xfrm>
        </p:grpSpPr>
        <p:sp>
          <p:nvSpPr>
            <p:cNvPr name="Freeform 16" id="16"/>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243E6E"/>
            </a:solidFill>
            <a:ln cap="sq">
              <a:noFill/>
              <a:prstDash val="solid"/>
              <a:miter/>
            </a:ln>
          </p:spPr>
        </p:sp>
        <p:sp>
          <p:nvSpPr>
            <p:cNvPr name="TextBox 17" id="17"/>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sp>
        <p:nvSpPr>
          <p:cNvPr name="Freeform 18" id="18"/>
          <p:cNvSpPr/>
          <p:nvPr/>
        </p:nvSpPr>
        <p:spPr>
          <a:xfrm flipH="false" flipV="false" rot="0">
            <a:off x="2020169" y="3904548"/>
            <a:ext cx="2767497" cy="1383748"/>
          </a:xfrm>
          <a:custGeom>
            <a:avLst/>
            <a:gdLst/>
            <a:ahLst/>
            <a:cxnLst/>
            <a:rect r="r" b="b" t="t" l="l"/>
            <a:pathLst>
              <a:path h="1383748" w="2767497">
                <a:moveTo>
                  <a:pt x="0" y="0"/>
                </a:moveTo>
                <a:lnTo>
                  <a:pt x="2767497" y="0"/>
                </a:lnTo>
                <a:lnTo>
                  <a:pt x="2767497" y="1383748"/>
                </a:lnTo>
                <a:lnTo>
                  <a:pt x="0" y="13837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0">
            <a:off x="7776714" y="3904548"/>
            <a:ext cx="2767497" cy="1383748"/>
          </a:xfrm>
          <a:custGeom>
            <a:avLst/>
            <a:gdLst/>
            <a:ahLst/>
            <a:cxnLst/>
            <a:rect r="r" b="b" t="t" l="l"/>
            <a:pathLst>
              <a:path h="1383748" w="2767497">
                <a:moveTo>
                  <a:pt x="0" y="0"/>
                </a:moveTo>
                <a:lnTo>
                  <a:pt x="2767497" y="0"/>
                </a:lnTo>
                <a:lnTo>
                  <a:pt x="2767497" y="1383748"/>
                </a:lnTo>
                <a:lnTo>
                  <a:pt x="0" y="138374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grpSp>
        <p:nvGrpSpPr>
          <p:cNvPr name="Group 20" id="20"/>
          <p:cNvGrpSpPr/>
          <p:nvPr/>
        </p:nvGrpSpPr>
        <p:grpSpPr>
          <a:xfrm rot="0">
            <a:off x="1577361" y="5070455"/>
            <a:ext cx="754179" cy="271053"/>
            <a:chOff x="0" y="0"/>
            <a:chExt cx="212545" cy="76389"/>
          </a:xfrm>
        </p:grpSpPr>
        <p:sp>
          <p:nvSpPr>
            <p:cNvPr name="Freeform 21" id="21"/>
            <p:cNvSpPr/>
            <p:nvPr/>
          </p:nvSpPr>
          <p:spPr>
            <a:xfrm flipH="false" flipV="false" rot="0">
              <a:off x="0" y="0"/>
              <a:ext cx="212545" cy="76389"/>
            </a:xfrm>
            <a:custGeom>
              <a:avLst/>
              <a:gdLst/>
              <a:ahLst/>
              <a:cxnLst/>
              <a:rect r="r" b="b" t="t" l="l"/>
              <a:pathLst>
                <a:path h="76389" w="212545">
                  <a:moveTo>
                    <a:pt x="38194" y="0"/>
                  </a:moveTo>
                  <a:lnTo>
                    <a:pt x="174350" y="0"/>
                  </a:lnTo>
                  <a:cubicBezTo>
                    <a:pt x="184480" y="0"/>
                    <a:pt x="194195" y="4024"/>
                    <a:pt x="201358" y="11187"/>
                  </a:cubicBezTo>
                  <a:cubicBezTo>
                    <a:pt x="208521" y="18350"/>
                    <a:pt x="212545" y="28065"/>
                    <a:pt x="212545" y="38194"/>
                  </a:cubicBezTo>
                  <a:lnTo>
                    <a:pt x="212545" y="38194"/>
                  </a:lnTo>
                  <a:cubicBezTo>
                    <a:pt x="212545" y="59289"/>
                    <a:pt x="195444" y="76389"/>
                    <a:pt x="174350" y="76389"/>
                  </a:cubicBezTo>
                  <a:lnTo>
                    <a:pt x="38194" y="76389"/>
                  </a:lnTo>
                  <a:cubicBezTo>
                    <a:pt x="28065" y="76389"/>
                    <a:pt x="18350" y="72365"/>
                    <a:pt x="11187" y="65202"/>
                  </a:cubicBezTo>
                  <a:cubicBezTo>
                    <a:pt x="4024" y="58039"/>
                    <a:pt x="0" y="48324"/>
                    <a:pt x="0" y="38194"/>
                  </a:cubicBezTo>
                  <a:lnTo>
                    <a:pt x="0" y="38194"/>
                  </a:lnTo>
                  <a:cubicBezTo>
                    <a:pt x="0" y="28065"/>
                    <a:pt x="4024" y="18350"/>
                    <a:pt x="11187" y="11187"/>
                  </a:cubicBezTo>
                  <a:cubicBezTo>
                    <a:pt x="18350" y="4024"/>
                    <a:pt x="28065" y="0"/>
                    <a:pt x="38194" y="0"/>
                  </a:cubicBezTo>
                  <a:close/>
                </a:path>
              </a:pathLst>
            </a:custGeom>
            <a:solidFill>
              <a:srgbClr val="243E6E"/>
            </a:solidFill>
            <a:ln cap="rnd">
              <a:noFill/>
              <a:prstDash val="solid"/>
              <a:round/>
            </a:ln>
          </p:spPr>
        </p:sp>
        <p:sp>
          <p:nvSpPr>
            <p:cNvPr name="TextBox 22" id="22"/>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sp>
        <p:nvSpPr>
          <p:cNvPr name="Freeform 23" id="23"/>
          <p:cNvSpPr/>
          <p:nvPr/>
        </p:nvSpPr>
        <p:spPr>
          <a:xfrm flipH="false" flipV="true" rot="0">
            <a:off x="5098688" y="5464711"/>
            <a:ext cx="2381462" cy="1190731"/>
          </a:xfrm>
          <a:custGeom>
            <a:avLst/>
            <a:gdLst/>
            <a:ahLst/>
            <a:cxnLst/>
            <a:rect r="r" b="b" t="t" l="l"/>
            <a:pathLst>
              <a:path h="1190731" w="2381462">
                <a:moveTo>
                  <a:pt x="0" y="1190731"/>
                </a:moveTo>
                <a:lnTo>
                  <a:pt x="2381461" y="1190731"/>
                </a:lnTo>
                <a:lnTo>
                  <a:pt x="2381461" y="0"/>
                </a:lnTo>
                <a:lnTo>
                  <a:pt x="0" y="0"/>
                </a:lnTo>
                <a:lnTo>
                  <a:pt x="0" y="1190731"/>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4" id="24"/>
          <p:cNvSpPr/>
          <p:nvPr/>
        </p:nvSpPr>
        <p:spPr>
          <a:xfrm flipH="false" flipV="false" rot="0">
            <a:off x="2226619" y="4150778"/>
            <a:ext cx="2381462" cy="1190731"/>
          </a:xfrm>
          <a:custGeom>
            <a:avLst/>
            <a:gdLst/>
            <a:ahLst/>
            <a:cxnLst/>
            <a:rect r="r" b="b" t="t" l="l"/>
            <a:pathLst>
              <a:path h="1190731" w="2381462">
                <a:moveTo>
                  <a:pt x="0" y="0"/>
                </a:moveTo>
                <a:lnTo>
                  <a:pt x="2381461" y="0"/>
                </a:lnTo>
                <a:lnTo>
                  <a:pt x="2381461" y="1190730"/>
                </a:lnTo>
                <a:lnTo>
                  <a:pt x="0" y="11907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5098688" y="4150778"/>
            <a:ext cx="2381462" cy="1190731"/>
          </a:xfrm>
          <a:custGeom>
            <a:avLst/>
            <a:gdLst/>
            <a:ahLst/>
            <a:cxnLst/>
            <a:rect r="r" b="b" t="t" l="l"/>
            <a:pathLst>
              <a:path h="1190731" w="2381462">
                <a:moveTo>
                  <a:pt x="0" y="0"/>
                </a:moveTo>
                <a:lnTo>
                  <a:pt x="2381461" y="0"/>
                </a:lnTo>
                <a:lnTo>
                  <a:pt x="2381461" y="1190730"/>
                </a:lnTo>
                <a:lnTo>
                  <a:pt x="0" y="11907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26" id="26"/>
          <p:cNvSpPr/>
          <p:nvPr/>
        </p:nvSpPr>
        <p:spPr>
          <a:xfrm flipH="false" flipV="false" rot="0">
            <a:off x="8104701" y="5480433"/>
            <a:ext cx="2136381" cy="1149545"/>
          </a:xfrm>
          <a:custGeom>
            <a:avLst/>
            <a:gdLst/>
            <a:ahLst/>
            <a:cxnLst/>
            <a:rect r="r" b="b" t="t" l="l"/>
            <a:pathLst>
              <a:path h="1149545" w="2136381">
                <a:moveTo>
                  <a:pt x="0" y="0"/>
                </a:moveTo>
                <a:lnTo>
                  <a:pt x="2136381" y="0"/>
                </a:lnTo>
                <a:lnTo>
                  <a:pt x="2136381" y="1149544"/>
                </a:lnTo>
                <a:lnTo>
                  <a:pt x="0" y="1149544"/>
                </a:lnTo>
                <a:lnTo>
                  <a:pt x="0" y="0"/>
                </a:lnTo>
                <a:close/>
              </a:path>
            </a:pathLst>
          </a:custGeom>
          <a:blipFill>
            <a:blip r:embed="rId22">
              <a:extLst>
                <a:ext uri="{96DAC541-7B7A-43D3-8B79-37D633B846F1}">
                  <asvg:svgBlip xmlns:asvg="http://schemas.microsoft.com/office/drawing/2016/SVG/main" r:embed="rId23"/>
                </a:ext>
              </a:extLst>
            </a:blip>
            <a:stretch>
              <a:fillRect l="0" t="-85845" r="0" b="0"/>
            </a:stretch>
          </a:blipFill>
        </p:spPr>
      </p:sp>
      <p:grpSp>
        <p:nvGrpSpPr>
          <p:cNvPr name="Group 27" id="27"/>
          <p:cNvGrpSpPr/>
          <p:nvPr/>
        </p:nvGrpSpPr>
        <p:grpSpPr>
          <a:xfrm rot="0">
            <a:off x="2538462" y="4527631"/>
            <a:ext cx="1757774" cy="175777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30" id="30"/>
          <p:cNvGrpSpPr/>
          <p:nvPr/>
        </p:nvGrpSpPr>
        <p:grpSpPr>
          <a:xfrm rot="0">
            <a:off x="5410531" y="4527631"/>
            <a:ext cx="1757774" cy="175777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33" id="33"/>
          <p:cNvGrpSpPr/>
          <p:nvPr/>
        </p:nvGrpSpPr>
        <p:grpSpPr>
          <a:xfrm rot="0">
            <a:off x="7346336" y="5464711"/>
            <a:ext cx="754179" cy="271053"/>
            <a:chOff x="0" y="0"/>
            <a:chExt cx="212545" cy="76389"/>
          </a:xfrm>
        </p:grpSpPr>
        <p:sp>
          <p:nvSpPr>
            <p:cNvPr name="Freeform 34" id="34"/>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2E5F96"/>
            </a:solidFill>
            <a:ln cap="sq">
              <a:noFill/>
              <a:prstDash val="solid"/>
              <a:miter/>
            </a:ln>
          </p:spPr>
        </p:sp>
        <p:sp>
          <p:nvSpPr>
            <p:cNvPr name="TextBox 35" id="35"/>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sp>
        <p:nvSpPr>
          <p:cNvPr name="Freeform 36" id="36"/>
          <p:cNvSpPr/>
          <p:nvPr/>
        </p:nvSpPr>
        <p:spPr>
          <a:xfrm flipH="false" flipV="true" rot="0">
            <a:off x="7969732" y="5464711"/>
            <a:ext cx="2381462" cy="1190731"/>
          </a:xfrm>
          <a:custGeom>
            <a:avLst/>
            <a:gdLst/>
            <a:ahLst/>
            <a:cxnLst/>
            <a:rect r="r" b="b" t="t" l="l"/>
            <a:pathLst>
              <a:path h="1190731" w="2381462">
                <a:moveTo>
                  <a:pt x="0" y="1190731"/>
                </a:moveTo>
                <a:lnTo>
                  <a:pt x="2381461" y="1190731"/>
                </a:lnTo>
                <a:lnTo>
                  <a:pt x="2381461" y="0"/>
                </a:lnTo>
                <a:lnTo>
                  <a:pt x="0" y="0"/>
                </a:lnTo>
                <a:lnTo>
                  <a:pt x="0" y="1190731"/>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37" id="37"/>
          <p:cNvSpPr/>
          <p:nvPr/>
        </p:nvSpPr>
        <p:spPr>
          <a:xfrm flipH="false" flipV="false" rot="0">
            <a:off x="7969732" y="4150778"/>
            <a:ext cx="2381462" cy="1190731"/>
          </a:xfrm>
          <a:custGeom>
            <a:avLst/>
            <a:gdLst/>
            <a:ahLst/>
            <a:cxnLst/>
            <a:rect r="r" b="b" t="t" l="l"/>
            <a:pathLst>
              <a:path h="1190731" w="2381462">
                <a:moveTo>
                  <a:pt x="0" y="0"/>
                </a:moveTo>
                <a:lnTo>
                  <a:pt x="2381461" y="0"/>
                </a:lnTo>
                <a:lnTo>
                  <a:pt x="2381461" y="1190730"/>
                </a:lnTo>
                <a:lnTo>
                  <a:pt x="0" y="119073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nvGrpSpPr>
          <p:cNvPr name="Group 38" id="38"/>
          <p:cNvGrpSpPr/>
          <p:nvPr/>
        </p:nvGrpSpPr>
        <p:grpSpPr>
          <a:xfrm rot="0">
            <a:off x="8281576" y="4527631"/>
            <a:ext cx="1757774" cy="175777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41" id="41"/>
          <p:cNvGrpSpPr/>
          <p:nvPr/>
        </p:nvGrpSpPr>
        <p:grpSpPr>
          <a:xfrm rot="0">
            <a:off x="10216377" y="5464711"/>
            <a:ext cx="754179" cy="271053"/>
            <a:chOff x="0" y="0"/>
            <a:chExt cx="212545" cy="76389"/>
          </a:xfrm>
        </p:grpSpPr>
        <p:sp>
          <p:nvSpPr>
            <p:cNvPr name="Freeform 42" id="42"/>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3A79B7"/>
            </a:solidFill>
          </p:spPr>
        </p:sp>
        <p:sp>
          <p:nvSpPr>
            <p:cNvPr name="TextBox 43" id="43"/>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sp>
        <p:nvSpPr>
          <p:cNvPr name="Freeform 44" id="44"/>
          <p:cNvSpPr/>
          <p:nvPr/>
        </p:nvSpPr>
        <p:spPr>
          <a:xfrm flipH="false" flipV="true" rot="0">
            <a:off x="10840776" y="5464711"/>
            <a:ext cx="2381462" cy="1190731"/>
          </a:xfrm>
          <a:custGeom>
            <a:avLst/>
            <a:gdLst/>
            <a:ahLst/>
            <a:cxnLst/>
            <a:rect r="r" b="b" t="t" l="l"/>
            <a:pathLst>
              <a:path h="1190731" w="2381462">
                <a:moveTo>
                  <a:pt x="0" y="1190731"/>
                </a:moveTo>
                <a:lnTo>
                  <a:pt x="2381462" y="1190731"/>
                </a:lnTo>
                <a:lnTo>
                  <a:pt x="2381462" y="0"/>
                </a:lnTo>
                <a:lnTo>
                  <a:pt x="0" y="0"/>
                </a:lnTo>
                <a:lnTo>
                  <a:pt x="0" y="1190731"/>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45" id="45"/>
          <p:cNvSpPr/>
          <p:nvPr/>
        </p:nvSpPr>
        <p:spPr>
          <a:xfrm flipH="false" flipV="false" rot="0">
            <a:off x="10840776" y="4150778"/>
            <a:ext cx="2381462" cy="1190731"/>
          </a:xfrm>
          <a:custGeom>
            <a:avLst/>
            <a:gdLst/>
            <a:ahLst/>
            <a:cxnLst/>
            <a:rect r="r" b="b" t="t" l="l"/>
            <a:pathLst>
              <a:path h="1190731" w="2381462">
                <a:moveTo>
                  <a:pt x="0" y="0"/>
                </a:moveTo>
                <a:lnTo>
                  <a:pt x="2381462" y="0"/>
                </a:lnTo>
                <a:lnTo>
                  <a:pt x="2381462" y="1190730"/>
                </a:lnTo>
                <a:lnTo>
                  <a:pt x="0" y="119073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grpSp>
        <p:nvGrpSpPr>
          <p:cNvPr name="Group 46" id="46"/>
          <p:cNvGrpSpPr/>
          <p:nvPr/>
        </p:nvGrpSpPr>
        <p:grpSpPr>
          <a:xfrm rot="0">
            <a:off x="11152620" y="4527631"/>
            <a:ext cx="1757774" cy="175777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49" id="49"/>
          <p:cNvGrpSpPr/>
          <p:nvPr/>
        </p:nvGrpSpPr>
        <p:grpSpPr>
          <a:xfrm rot="0">
            <a:off x="13086418" y="5464711"/>
            <a:ext cx="754179" cy="271053"/>
            <a:chOff x="0" y="0"/>
            <a:chExt cx="212545" cy="76389"/>
          </a:xfrm>
        </p:grpSpPr>
        <p:sp>
          <p:nvSpPr>
            <p:cNvPr name="Freeform 50" id="50"/>
            <p:cNvSpPr/>
            <p:nvPr/>
          </p:nvSpPr>
          <p:spPr>
            <a:xfrm flipH="false" flipV="false" rot="0">
              <a:off x="0" y="0"/>
              <a:ext cx="212545" cy="76389"/>
            </a:xfrm>
            <a:custGeom>
              <a:avLst/>
              <a:gdLst/>
              <a:ahLst/>
              <a:cxnLst/>
              <a:rect r="r" b="b" t="t" l="l"/>
              <a:pathLst>
                <a:path h="76389" w="212545">
                  <a:moveTo>
                    <a:pt x="0" y="0"/>
                  </a:moveTo>
                  <a:lnTo>
                    <a:pt x="212545" y="0"/>
                  </a:lnTo>
                  <a:lnTo>
                    <a:pt x="212545" y="76389"/>
                  </a:lnTo>
                  <a:lnTo>
                    <a:pt x="0" y="76389"/>
                  </a:lnTo>
                  <a:close/>
                </a:path>
              </a:pathLst>
            </a:custGeom>
            <a:solidFill>
              <a:srgbClr val="5E99D4"/>
            </a:solidFill>
          </p:spPr>
        </p:sp>
        <p:sp>
          <p:nvSpPr>
            <p:cNvPr name="TextBox 51" id="51"/>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sp>
        <p:nvSpPr>
          <p:cNvPr name="Freeform 52" id="52"/>
          <p:cNvSpPr/>
          <p:nvPr/>
        </p:nvSpPr>
        <p:spPr>
          <a:xfrm flipH="false" flipV="true" rot="0">
            <a:off x="13711820" y="5464711"/>
            <a:ext cx="2381462" cy="1190731"/>
          </a:xfrm>
          <a:custGeom>
            <a:avLst/>
            <a:gdLst/>
            <a:ahLst/>
            <a:cxnLst/>
            <a:rect r="r" b="b" t="t" l="l"/>
            <a:pathLst>
              <a:path h="1190731" w="2381462">
                <a:moveTo>
                  <a:pt x="0" y="1190731"/>
                </a:moveTo>
                <a:lnTo>
                  <a:pt x="2381462" y="1190731"/>
                </a:lnTo>
                <a:lnTo>
                  <a:pt x="2381462" y="0"/>
                </a:lnTo>
                <a:lnTo>
                  <a:pt x="0" y="0"/>
                </a:lnTo>
                <a:lnTo>
                  <a:pt x="0" y="1190731"/>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Freeform 53" id="53"/>
          <p:cNvSpPr/>
          <p:nvPr/>
        </p:nvSpPr>
        <p:spPr>
          <a:xfrm flipH="false" flipV="false" rot="0">
            <a:off x="13711820" y="4150778"/>
            <a:ext cx="2381462" cy="1190731"/>
          </a:xfrm>
          <a:custGeom>
            <a:avLst/>
            <a:gdLst/>
            <a:ahLst/>
            <a:cxnLst/>
            <a:rect r="r" b="b" t="t" l="l"/>
            <a:pathLst>
              <a:path h="1190731" w="2381462">
                <a:moveTo>
                  <a:pt x="0" y="0"/>
                </a:moveTo>
                <a:lnTo>
                  <a:pt x="2381462" y="0"/>
                </a:lnTo>
                <a:lnTo>
                  <a:pt x="2381462" y="1190730"/>
                </a:lnTo>
                <a:lnTo>
                  <a:pt x="0" y="119073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grpSp>
        <p:nvGrpSpPr>
          <p:cNvPr name="Group 54" id="54"/>
          <p:cNvGrpSpPr/>
          <p:nvPr/>
        </p:nvGrpSpPr>
        <p:grpSpPr>
          <a:xfrm rot="0">
            <a:off x="14023664" y="4527631"/>
            <a:ext cx="1757774" cy="1757774"/>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6" id="56"/>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57" id="57"/>
          <p:cNvGrpSpPr/>
          <p:nvPr/>
        </p:nvGrpSpPr>
        <p:grpSpPr>
          <a:xfrm rot="0">
            <a:off x="15956459" y="5464711"/>
            <a:ext cx="754179" cy="271053"/>
            <a:chOff x="0" y="0"/>
            <a:chExt cx="212545" cy="76389"/>
          </a:xfrm>
        </p:grpSpPr>
        <p:sp>
          <p:nvSpPr>
            <p:cNvPr name="Freeform 58" id="58"/>
            <p:cNvSpPr/>
            <p:nvPr/>
          </p:nvSpPr>
          <p:spPr>
            <a:xfrm flipH="false" flipV="false" rot="0">
              <a:off x="0" y="0"/>
              <a:ext cx="212545" cy="76389"/>
            </a:xfrm>
            <a:custGeom>
              <a:avLst/>
              <a:gdLst/>
              <a:ahLst/>
              <a:cxnLst/>
              <a:rect r="r" b="b" t="t" l="l"/>
              <a:pathLst>
                <a:path h="76389" w="212545">
                  <a:moveTo>
                    <a:pt x="38194" y="0"/>
                  </a:moveTo>
                  <a:lnTo>
                    <a:pt x="174350" y="0"/>
                  </a:lnTo>
                  <a:cubicBezTo>
                    <a:pt x="184480" y="0"/>
                    <a:pt x="194195" y="4024"/>
                    <a:pt x="201358" y="11187"/>
                  </a:cubicBezTo>
                  <a:cubicBezTo>
                    <a:pt x="208521" y="18350"/>
                    <a:pt x="212545" y="28065"/>
                    <a:pt x="212545" y="38194"/>
                  </a:cubicBezTo>
                  <a:lnTo>
                    <a:pt x="212545" y="38194"/>
                  </a:lnTo>
                  <a:cubicBezTo>
                    <a:pt x="212545" y="59289"/>
                    <a:pt x="195444" y="76389"/>
                    <a:pt x="174350" y="76389"/>
                  </a:cubicBezTo>
                  <a:lnTo>
                    <a:pt x="38194" y="76389"/>
                  </a:lnTo>
                  <a:cubicBezTo>
                    <a:pt x="28065" y="76389"/>
                    <a:pt x="18350" y="72365"/>
                    <a:pt x="11187" y="65202"/>
                  </a:cubicBezTo>
                  <a:cubicBezTo>
                    <a:pt x="4024" y="58039"/>
                    <a:pt x="0" y="48324"/>
                    <a:pt x="0" y="38194"/>
                  </a:cubicBezTo>
                  <a:lnTo>
                    <a:pt x="0" y="38194"/>
                  </a:lnTo>
                  <a:cubicBezTo>
                    <a:pt x="0" y="28065"/>
                    <a:pt x="4024" y="18350"/>
                    <a:pt x="11187" y="11187"/>
                  </a:cubicBezTo>
                  <a:cubicBezTo>
                    <a:pt x="18350" y="4024"/>
                    <a:pt x="28065" y="0"/>
                    <a:pt x="38194" y="0"/>
                  </a:cubicBezTo>
                  <a:close/>
                </a:path>
              </a:pathLst>
            </a:custGeom>
            <a:solidFill>
              <a:srgbClr val="8DBEF2"/>
            </a:solidFill>
          </p:spPr>
        </p:sp>
        <p:sp>
          <p:nvSpPr>
            <p:cNvPr name="TextBox 59" id="59"/>
            <p:cNvSpPr txBox="true"/>
            <p:nvPr/>
          </p:nvSpPr>
          <p:spPr>
            <a:xfrm>
              <a:off x="0" y="-47625"/>
              <a:ext cx="212545" cy="124014"/>
            </a:xfrm>
            <a:prstGeom prst="rect">
              <a:avLst/>
            </a:prstGeom>
          </p:spPr>
          <p:txBody>
            <a:bodyPr anchor="ctr" rtlCol="false" tIns="50800" lIns="50800" bIns="50800" rIns="50800"/>
            <a:lstStyle/>
            <a:p>
              <a:pPr algn="ctr">
                <a:lnSpc>
                  <a:spcPts val="3079"/>
                </a:lnSpc>
              </a:pPr>
            </a:p>
          </p:txBody>
        </p:sp>
      </p:grpSp>
      <p:grpSp>
        <p:nvGrpSpPr>
          <p:cNvPr name="Group 60" id="60"/>
          <p:cNvGrpSpPr/>
          <p:nvPr/>
        </p:nvGrpSpPr>
        <p:grpSpPr>
          <a:xfrm rot="0">
            <a:off x="1482948" y="1937744"/>
            <a:ext cx="141372" cy="784473"/>
            <a:chOff x="0" y="0"/>
            <a:chExt cx="43872" cy="243446"/>
          </a:xfrm>
        </p:grpSpPr>
        <p:sp>
          <p:nvSpPr>
            <p:cNvPr name="Freeform 61" id="61"/>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243E6E"/>
            </a:solidFill>
          </p:spPr>
        </p:sp>
        <p:sp>
          <p:nvSpPr>
            <p:cNvPr name="TextBox 62" id="62"/>
            <p:cNvSpPr txBox="true"/>
            <p:nvPr/>
          </p:nvSpPr>
          <p:spPr>
            <a:xfrm>
              <a:off x="0" y="-47625"/>
              <a:ext cx="43872" cy="291071"/>
            </a:xfrm>
            <a:prstGeom prst="rect">
              <a:avLst/>
            </a:prstGeom>
          </p:spPr>
          <p:txBody>
            <a:bodyPr anchor="ctr" rtlCol="false" tIns="50800" lIns="50800" bIns="50800" rIns="50800"/>
            <a:lstStyle/>
            <a:p>
              <a:pPr algn="ctr">
                <a:lnSpc>
                  <a:spcPts val="3079"/>
                </a:lnSpc>
              </a:pPr>
            </a:p>
          </p:txBody>
        </p:sp>
      </p:grpSp>
      <p:grpSp>
        <p:nvGrpSpPr>
          <p:cNvPr name="Group 63" id="63"/>
          <p:cNvGrpSpPr/>
          <p:nvPr/>
        </p:nvGrpSpPr>
        <p:grpSpPr>
          <a:xfrm rot="0">
            <a:off x="4354296" y="7333605"/>
            <a:ext cx="141372" cy="784473"/>
            <a:chOff x="0" y="0"/>
            <a:chExt cx="43872" cy="243446"/>
          </a:xfrm>
        </p:grpSpPr>
        <p:sp>
          <p:nvSpPr>
            <p:cNvPr name="Freeform 64" id="64"/>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2E5F96"/>
            </a:solidFill>
          </p:spPr>
        </p:sp>
        <p:sp>
          <p:nvSpPr>
            <p:cNvPr name="TextBox 65" id="65"/>
            <p:cNvSpPr txBox="true"/>
            <p:nvPr/>
          </p:nvSpPr>
          <p:spPr>
            <a:xfrm>
              <a:off x="0" y="-47625"/>
              <a:ext cx="43872" cy="291071"/>
            </a:xfrm>
            <a:prstGeom prst="rect">
              <a:avLst/>
            </a:prstGeom>
          </p:spPr>
          <p:txBody>
            <a:bodyPr anchor="ctr" rtlCol="false" tIns="50800" lIns="50800" bIns="50800" rIns="50800"/>
            <a:lstStyle/>
            <a:p>
              <a:pPr algn="ctr">
                <a:lnSpc>
                  <a:spcPts val="3079"/>
                </a:lnSpc>
              </a:pPr>
            </a:p>
          </p:txBody>
        </p:sp>
      </p:grpSp>
      <p:grpSp>
        <p:nvGrpSpPr>
          <p:cNvPr name="Group 66" id="66"/>
          <p:cNvGrpSpPr/>
          <p:nvPr/>
        </p:nvGrpSpPr>
        <p:grpSpPr>
          <a:xfrm rot="0">
            <a:off x="10107931" y="7333605"/>
            <a:ext cx="141372" cy="784473"/>
            <a:chOff x="0" y="0"/>
            <a:chExt cx="43872" cy="243446"/>
          </a:xfrm>
        </p:grpSpPr>
        <p:sp>
          <p:nvSpPr>
            <p:cNvPr name="Freeform 67" id="67"/>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5E99D4"/>
            </a:solidFill>
          </p:spPr>
        </p:sp>
        <p:sp>
          <p:nvSpPr>
            <p:cNvPr name="TextBox 68" id="68"/>
            <p:cNvSpPr txBox="true"/>
            <p:nvPr/>
          </p:nvSpPr>
          <p:spPr>
            <a:xfrm>
              <a:off x="0" y="-47625"/>
              <a:ext cx="43872" cy="291071"/>
            </a:xfrm>
            <a:prstGeom prst="rect">
              <a:avLst/>
            </a:prstGeom>
          </p:spPr>
          <p:txBody>
            <a:bodyPr anchor="ctr" rtlCol="false" tIns="50800" lIns="50800" bIns="50800" rIns="50800"/>
            <a:lstStyle/>
            <a:p>
              <a:pPr algn="ctr">
                <a:lnSpc>
                  <a:spcPts val="3079"/>
                </a:lnSpc>
              </a:pPr>
            </a:p>
          </p:txBody>
        </p:sp>
      </p:grpSp>
      <p:grpSp>
        <p:nvGrpSpPr>
          <p:cNvPr name="Group 69" id="69"/>
          <p:cNvGrpSpPr/>
          <p:nvPr/>
        </p:nvGrpSpPr>
        <p:grpSpPr>
          <a:xfrm rot="0">
            <a:off x="7237781" y="1937744"/>
            <a:ext cx="141372" cy="784473"/>
            <a:chOff x="0" y="0"/>
            <a:chExt cx="43872" cy="243446"/>
          </a:xfrm>
        </p:grpSpPr>
        <p:sp>
          <p:nvSpPr>
            <p:cNvPr name="Freeform 70" id="70"/>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3A79B7"/>
            </a:solidFill>
          </p:spPr>
        </p:sp>
        <p:sp>
          <p:nvSpPr>
            <p:cNvPr name="TextBox 71" id="71"/>
            <p:cNvSpPr txBox="true"/>
            <p:nvPr/>
          </p:nvSpPr>
          <p:spPr>
            <a:xfrm>
              <a:off x="0" y="-47625"/>
              <a:ext cx="43872" cy="291071"/>
            </a:xfrm>
            <a:prstGeom prst="rect">
              <a:avLst/>
            </a:prstGeom>
          </p:spPr>
          <p:txBody>
            <a:bodyPr anchor="ctr" rtlCol="false" tIns="50800" lIns="50800" bIns="50800" rIns="50800"/>
            <a:lstStyle/>
            <a:p>
              <a:pPr algn="ctr">
                <a:lnSpc>
                  <a:spcPts val="3079"/>
                </a:lnSpc>
              </a:pPr>
            </a:p>
          </p:txBody>
        </p:sp>
      </p:grpSp>
      <p:grpSp>
        <p:nvGrpSpPr>
          <p:cNvPr name="Group 72" id="72"/>
          <p:cNvGrpSpPr/>
          <p:nvPr/>
        </p:nvGrpSpPr>
        <p:grpSpPr>
          <a:xfrm rot="0">
            <a:off x="12993953" y="1937744"/>
            <a:ext cx="141372" cy="784473"/>
            <a:chOff x="0" y="0"/>
            <a:chExt cx="43872" cy="243446"/>
          </a:xfrm>
        </p:grpSpPr>
        <p:sp>
          <p:nvSpPr>
            <p:cNvPr name="Freeform 73" id="73"/>
            <p:cNvSpPr/>
            <p:nvPr/>
          </p:nvSpPr>
          <p:spPr>
            <a:xfrm flipH="false" flipV="false" rot="0">
              <a:off x="0" y="0"/>
              <a:ext cx="43872" cy="243446"/>
            </a:xfrm>
            <a:custGeom>
              <a:avLst/>
              <a:gdLst/>
              <a:ahLst/>
              <a:cxnLst/>
              <a:rect r="r" b="b" t="t" l="l"/>
              <a:pathLst>
                <a:path h="243446" w="43872">
                  <a:moveTo>
                    <a:pt x="0" y="0"/>
                  </a:moveTo>
                  <a:lnTo>
                    <a:pt x="43872" y="0"/>
                  </a:lnTo>
                  <a:lnTo>
                    <a:pt x="43872" y="243446"/>
                  </a:lnTo>
                  <a:lnTo>
                    <a:pt x="0" y="243446"/>
                  </a:lnTo>
                  <a:close/>
                </a:path>
              </a:pathLst>
            </a:custGeom>
            <a:solidFill>
              <a:srgbClr val="8DBEF2"/>
            </a:solidFill>
          </p:spPr>
        </p:sp>
        <p:sp>
          <p:nvSpPr>
            <p:cNvPr name="TextBox 74" id="74"/>
            <p:cNvSpPr txBox="true"/>
            <p:nvPr/>
          </p:nvSpPr>
          <p:spPr>
            <a:xfrm>
              <a:off x="0" y="-47625"/>
              <a:ext cx="43872" cy="291071"/>
            </a:xfrm>
            <a:prstGeom prst="rect">
              <a:avLst/>
            </a:prstGeom>
          </p:spPr>
          <p:txBody>
            <a:bodyPr anchor="ctr" rtlCol="false" tIns="50800" lIns="50800" bIns="50800" rIns="50800"/>
            <a:lstStyle/>
            <a:p>
              <a:pPr algn="ctr">
                <a:lnSpc>
                  <a:spcPts val="3079"/>
                </a:lnSpc>
              </a:pPr>
            </a:p>
          </p:txBody>
        </p:sp>
      </p:grpSp>
      <p:sp>
        <p:nvSpPr>
          <p:cNvPr name="Freeform 75" id="75"/>
          <p:cNvSpPr/>
          <p:nvPr/>
        </p:nvSpPr>
        <p:spPr>
          <a:xfrm flipH="false" flipV="false" rot="0">
            <a:off x="2756465" y="5225032"/>
            <a:ext cx="1321769" cy="560100"/>
          </a:xfrm>
          <a:custGeom>
            <a:avLst/>
            <a:gdLst/>
            <a:ahLst/>
            <a:cxnLst/>
            <a:rect r="r" b="b" t="t" l="l"/>
            <a:pathLst>
              <a:path h="560100" w="1321769">
                <a:moveTo>
                  <a:pt x="0" y="0"/>
                </a:moveTo>
                <a:lnTo>
                  <a:pt x="1321769" y="0"/>
                </a:lnTo>
                <a:lnTo>
                  <a:pt x="1321769" y="560099"/>
                </a:lnTo>
                <a:lnTo>
                  <a:pt x="0" y="56009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76" id="76"/>
          <p:cNvSpPr/>
          <p:nvPr/>
        </p:nvSpPr>
        <p:spPr>
          <a:xfrm flipH="false" flipV="false" rot="0">
            <a:off x="5694006" y="5104854"/>
            <a:ext cx="1166555" cy="627023"/>
          </a:xfrm>
          <a:custGeom>
            <a:avLst/>
            <a:gdLst/>
            <a:ahLst/>
            <a:cxnLst/>
            <a:rect r="r" b="b" t="t" l="l"/>
            <a:pathLst>
              <a:path h="627023" w="1166555">
                <a:moveTo>
                  <a:pt x="0" y="0"/>
                </a:moveTo>
                <a:lnTo>
                  <a:pt x="1166555" y="0"/>
                </a:lnTo>
                <a:lnTo>
                  <a:pt x="1166555" y="627023"/>
                </a:lnTo>
                <a:lnTo>
                  <a:pt x="0" y="627023"/>
                </a:lnTo>
                <a:lnTo>
                  <a:pt x="0" y="0"/>
                </a:lnTo>
                <a:close/>
              </a:path>
            </a:pathLst>
          </a:custGeom>
          <a:blipFill>
            <a:blip r:embed="rId32"/>
            <a:stretch>
              <a:fillRect l="0" t="0" r="0" b="0"/>
            </a:stretch>
          </a:blipFill>
        </p:spPr>
      </p:sp>
      <p:sp>
        <p:nvSpPr>
          <p:cNvPr name="Freeform 77" id="77"/>
          <p:cNvSpPr/>
          <p:nvPr/>
        </p:nvSpPr>
        <p:spPr>
          <a:xfrm flipH="false" flipV="false" rot="0">
            <a:off x="8670336" y="5030794"/>
            <a:ext cx="1005112" cy="948574"/>
          </a:xfrm>
          <a:custGeom>
            <a:avLst/>
            <a:gdLst/>
            <a:ahLst/>
            <a:cxnLst/>
            <a:rect r="r" b="b" t="t" l="l"/>
            <a:pathLst>
              <a:path h="948574" w="1005112">
                <a:moveTo>
                  <a:pt x="0" y="0"/>
                </a:moveTo>
                <a:lnTo>
                  <a:pt x="1005112" y="0"/>
                </a:lnTo>
                <a:lnTo>
                  <a:pt x="1005112" y="948574"/>
                </a:lnTo>
                <a:lnTo>
                  <a:pt x="0" y="948574"/>
                </a:lnTo>
                <a:lnTo>
                  <a:pt x="0" y="0"/>
                </a:lnTo>
                <a:close/>
              </a:path>
            </a:pathLst>
          </a:custGeom>
          <a:blipFill>
            <a:blip r:embed="rId33"/>
            <a:stretch>
              <a:fillRect l="0" t="0" r="0" b="0"/>
            </a:stretch>
          </a:blipFill>
        </p:spPr>
      </p:sp>
      <p:pic>
        <p:nvPicPr>
          <p:cNvPr name="Picture 78" id="78"/>
          <p:cNvPicPr>
            <a:picLocks noChangeAspect="true"/>
          </p:cNvPicPr>
          <p:nvPr/>
        </p:nvPicPr>
        <p:blipFill>
          <a:blip r:embed="rId34"/>
          <a:srcRect l="0" t="0" r="0" b="0"/>
          <a:stretch>
            <a:fillRect/>
          </a:stretch>
        </p:blipFill>
        <p:spPr>
          <a:xfrm flipH="false" flipV="false" rot="0">
            <a:off x="11599206" y="4861963"/>
            <a:ext cx="976453" cy="1205497"/>
          </a:xfrm>
          <a:prstGeom prst="rect">
            <a:avLst/>
          </a:prstGeom>
        </p:spPr>
      </p:pic>
      <p:sp>
        <p:nvSpPr>
          <p:cNvPr name="Freeform 79" id="79"/>
          <p:cNvSpPr/>
          <p:nvPr/>
        </p:nvSpPr>
        <p:spPr>
          <a:xfrm flipH="false" flipV="false" rot="0">
            <a:off x="14412097" y="4896857"/>
            <a:ext cx="1139909" cy="1043016"/>
          </a:xfrm>
          <a:custGeom>
            <a:avLst/>
            <a:gdLst/>
            <a:ahLst/>
            <a:cxnLst/>
            <a:rect r="r" b="b" t="t" l="l"/>
            <a:pathLst>
              <a:path h="1043016" w="1139909">
                <a:moveTo>
                  <a:pt x="0" y="0"/>
                </a:moveTo>
                <a:lnTo>
                  <a:pt x="1139909" y="0"/>
                </a:lnTo>
                <a:lnTo>
                  <a:pt x="1139909" y="1043017"/>
                </a:lnTo>
                <a:lnTo>
                  <a:pt x="0" y="1043017"/>
                </a:lnTo>
                <a:lnTo>
                  <a:pt x="0" y="0"/>
                </a:lnTo>
                <a:close/>
              </a:path>
            </a:pathLst>
          </a:custGeom>
          <a:blipFill>
            <a:blip r:embed="rId35"/>
            <a:stretch>
              <a:fillRect l="0" t="0" r="0" b="0"/>
            </a:stretch>
          </a:blipFill>
        </p:spPr>
      </p:sp>
      <p:sp>
        <p:nvSpPr>
          <p:cNvPr name="TextBox 80" id="80"/>
          <p:cNvSpPr txBox="true"/>
          <p:nvPr/>
        </p:nvSpPr>
        <p:spPr>
          <a:xfrm rot="0">
            <a:off x="3965692" y="715654"/>
            <a:ext cx="10356617" cy="553085"/>
          </a:xfrm>
          <a:prstGeom prst="rect">
            <a:avLst/>
          </a:prstGeom>
        </p:spPr>
        <p:txBody>
          <a:bodyPr anchor="t" rtlCol="false" tIns="0" lIns="0" bIns="0" rIns="0">
            <a:spAutoFit/>
          </a:bodyPr>
          <a:lstStyle/>
          <a:p>
            <a:pPr algn="ctr">
              <a:lnSpc>
                <a:spcPts val="4119"/>
              </a:lnSpc>
            </a:pPr>
            <a:r>
              <a:rPr lang="en-US" b="true" sz="3999">
                <a:solidFill>
                  <a:srgbClr val="0A458E"/>
                </a:solidFill>
                <a:latin typeface="Barlow Condensed Bold"/>
                <a:ea typeface="Barlow Condensed Bold"/>
                <a:cs typeface="Barlow Condensed Bold"/>
                <a:sym typeface="Barlow Condensed Bold"/>
              </a:rPr>
              <a:t>QUY TRÌNH MUA HÀNG</a:t>
            </a:r>
          </a:p>
        </p:txBody>
      </p:sp>
      <p:sp>
        <p:nvSpPr>
          <p:cNvPr name="TextBox 81" id="81"/>
          <p:cNvSpPr txBox="true"/>
          <p:nvPr/>
        </p:nvSpPr>
        <p:spPr>
          <a:xfrm rot="0">
            <a:off x="1813599" y="1890119"/>
            <a:ext cx="3538152" cy="3657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DM Sans Bold"/>
                <a:ea typeface="DM Sans Bold"/>
                <a:cs typeface="DM Sans Bold"/>
                <a:sym typeface="DM Sans Bold"/>
              </a:rPr>
              <a:t>B1: Truy cập website</a:t>
            </a:r>
          </a:p>
        </p:txBody>
      </p:sp>
      <p:sp>
        <p:nvSpPr>
          <p:cNvPr name="TextBox 82" id="82"/>
          <p:cNvSpPr txBox="true"/>
          <p:nvPr/>
        </p:nvSpPr>
        <p:spPr>
          <a:xfrm rot="0">
            <a:off x="1813599" y="2313577"/>
            <a:ext cx="3538152" cy="1143000"/>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2B2B2B"/>
                </a:solidFill>
                <a:latin typeface="Roboto"/>
                <a:ea typeface="Roboto"/>
                <a:cs typeface="Roboto"/>
                <a:sym typeface="Roboto"/>
              </a:rPr>
              <a:t>→ Truy cập website và đăng nhập (Đăng ký nếu chưa có tài khoản)</a:t>
            </a:r>
          </a:p>
        </p:txBody>
      </p:sp>
      <p:sp>
        <p:nvSpPr>
          <p:cNvPr name="TextBox 83" id="83"/>
          <p:cNvSpPr txBox="true"/>
          <p:nvPr/>
        </p:nvSpPr>
        <p:spPr>
          <a:xfrm rot="0">
            <a:off x="4686389" y="7285980"/>
            <a:ext cx="3858842" cy="3657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DM Sans Bold"/>
                <a:ea typeface="DM Sans Bold"/>
                <a:cs typeface="DM Sans Bold"/>
                <a:sym typeface="DM Sans Bold"/>
              </a:rPr>
              <a:t>B2: Chọn sản phẩm cần mua</a:t>
            </a:r>
          </a:p>
        </p:txBody>
      </p:sp>
      <p:sp>
        <p:nvSpPr>
          <p:cNvPr name="TextBox 84" id="84"/>
          <p:cNvSpPr txBox="true"/>
          <p:nvPr/>
        </p:nvSpPr>
        <p:spPr>
          <a:xfrm rot="0">
            <a:off x="4686389" y="7709438"/>
            <a:ext cx="3858842" cy="2286000"/>
          </a:xfrm>
          <a:prstGeom prst="rect">
            <a:avLst/>
          </a:prstGeom>
        </p:spPr>
        <p:txBody>
          <a:bodyPr anchor="t" rtlCol="false" tIns="0" lIns="0" bIns="0" rIns="0">
            <a:spAutoFit/>
          </a:bodyPr>
          <a:lstStyle/>
          <a:p>
            <a:pPr algn="just">
              <a:lnSpc>
                <a:spcPts val="3000"/>
              </a:lnSpc>
            </a:pPr>
            <a:r>
              <a:rPr lang="en-US" sz="2000">
                <a:solidFill>
                  <a:srgbClr val="2B2B2B"/>
                </a:solidFill>
                <a:latin typeface="Roboto"/>
                <a:ea typeface="Roboto"/>
                <a:cs typeface="Roboto"/>
                <a:sym typeface="Roboto"/>
              </a:rPr>
              <a:t>→ Người dùng có thể:</a:t>
            </a:r>
          </a:p>
          <a:p>
            <a:pPr algn="just" marL="431801" indent="-215900" lvl="1">
              <a:lnSpc>
                <a:spcPts val="3000"/>
              </a:lnSpc>
              <a:buFont typeface="Arial"/>
              <a:buChar char="•"/>
            </a:pPr>
            <a:r>
              <a:rPr lang="en-US" sz="2000">
                <a:solidFill>
                  <a:srgbClr val="2B2B2B"/>
                </a:solidFill>
                <a:latin typeface="Roboto"/>
                <a:ea typeface="Roboto"/>
                <a:cs typeface="Roboto"/>
                <a:sym typeface="Roboto"/>
              </a:rPr>
              <a:t>Thêm vào giỏ hàng để tiếp tục mua sắm.</a:t>
            </a:r>
          </a:p>
          <a:p>
            <a:pPr algn="just" marL="431801" indent="-215900" lvl="1">
              <a:lnSpc>
                <a:spcPts val="3000"/>
              </a:lnSpc>
              <a:spcBef>
                <a:spcPct val="0"/>
              </a:spcBef>
              <a:buFont typeface="Arial"/>
              <a:buChar char="•"/>
            </a:pPr>
            <a:r>
              <a:rPr lang="en-US" sz="2000">
                <a:solidFill>
                  <a:srgbClr val="2B2B2B"/>
                </a:solidFill>
                <a:latin typeface="Roboto"/>
                <a:ea typeface="Roboto"/>
                <a:cs typeface="Roboto"/>
                <a:sym typeface="Roboto"/>
              </a:rPr>
              <a:t>Hoặc b</a:t>
            </a:r>
            <a:r>
              <a:rPr lang="en-US" sz="2000">
                <a:solidFill>
                  <a:srgbClr val="2B2B2B"/>
                </a:solidFill>
                <a:latin typeface="Roboto"/>
                <a:ea typeface="Roboto"/>
                <a:cs typeface="Roboto"/>
                <a:sym typeface="Roboto"/>
              </a:rPr>
              <a:t>ấm “Mua ngay” để thanh toán luôn (tới bước 4).</a:t>
            </a:r>
          </a:p>
          <a:p>
            <a:pPr algn="just" marL="0" indent="0" lvl="0">
              <a:lnSpc>
                <a:spcPts val="3000"/>
              </a:lnSpc>
              <a:spcBef>
                <a:spcPct val="0"/>
              </a:spcBef>
            </a:pPr>
          </a:p>
        </p:txBody>
      </p:sp>
      <p:sp>
        <p:nvSpPr>
          <p:cNvPr name="TextBox 85" id="85"/>
          <p:cNvSpPr txBox="true"/>
          <p:nvPr/>
        </p:nvSpPr>
        <p:spPr>
          <a:xfrm rot="0">
            <a:off x="10437082" y="7285980"/>
            <a:ext cx="3975418" cy="3657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DM Sans Bold"/>
                <a:ea typeface="DM Sans Bold"/>
                <a:cs typeface="DM Sans Bold"/>
                <a:sym typeface="DM Sans Bold"/>
              </a:rPr>
              <a:t>B4: Tiến hành đặt hàng</a:t>
            </a:r>
          </a:p>
        </p:txBody>
      </p:sp>
      <p:sp>
        <p:nvSpPr>
          <p:cNvPr name="TextBox 86" id="86"/>
          <p:cNvSpPr txBox="true"/>
          <p:nvPr/>
        </p:nvSpPr>
        <p:spPr>
          <a:xfrm rot="0">
            <a:off x="10437082" y="7709438"/>
            <a:ext cx="3538152" cy="1143000"/>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2B2B2B"/>
                </a:solidFill>
                <a:latin typeface="Roboto"/>
                <a:ea typeface="Roboto"/>
                <a:cs typeface="Roboto"/>
                <a:sym typeface="Roboto"/>
              </a:rPr>
              <a:t>→ Người dùng nhập thông tin giao hàng và chọn phương thức thanh toán để đặt hàng.</a:t>
            </a:r>
          </a:p>
        </p:txBody>
      </p:sp>
      <p:sp>
        <p:nvSpPr>
          <p:cNvPr name="TextBox 87" id="87"/>
          <p:cNvSpPr txBox="true"/>
          <p:nvPr/>
        </p:nvSpPr>
        <p:spPr>
          <a:xfrm rot="0">
            <a:off x="7569851" y="1890119"/>
            <a:ext cx="3405831" cy="3657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DM Sans Bold"/>
                <a:ea typeface="DM Sans Bold"/>
                <a:cs typeface="DM Sans Bold"/>
                <a:sym typeface="DM Sans Bold"/>
              </a:rPr>
              <a:t>B3: Vào giỏ hàng</a:t>
            </a:r>
          </a:p>
        </p:txBody>
      </p:sp>
      <p:sp>
        <p:nvSpPr>
          <p:cNvPr name="TextBox 88" id="88"/>
          <p:cNvSpPr txBox="true"/>
          <p:nvPr/>
        </p:nvSpPr>
        <p:spPr>
          <a:xfrm rot="0">
            <a:off x="7569851" y="2313577"/>
            <a:ext cx="3538152" cy="1143000"/>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2B2B2B"/>
                </a:solidFill>
                <a:latin typeface="Roboto"/>
                <a:ea typeface="Roboto"/>
                <a:cs typeface="Roboto"/>
                <a:sym typeface="Roboto"/>
              </a:rPr>
              <a:t>→ Ngươi dùng chọn các sản phẩm và chọn số lượng của mỗi sản phẩm để đặt hàng.</a:t>
            </a:r>
          </a:p>
        </p:txBody>
      </p:sp>
      <p:sp>
        <p:nvSpPr>
          <p:cNvPr name="TextBox 89" id="89"/>
          <p:cNvSpPr txBox="true"/>
          <p:nvPr/>
        </p:nvSpPr>
        <p:spPr>
          <a:xfrm rot="0">
            <a:off x="13330717" y="1890119"/>
            <a:ext cx="3538152" cy="365760"/>
          </a:xfrm>
          <a:prstGeom prst="rect">
            <a:avLst/>
          </a:prstGeom>
        </p:spPr>
        <p:txBody>
          <a:bodyPr anchor="t" rtlCol="false" tIns="0" lIns="0" bIns="0" rIns="0">
            <a:spAutoFit/>
          </a:bodyPr>
          <a:lstStyle/>
          <a:p>
            <a:pPr algn="l" marL="0" indent="0" lvl="1">
              <a:lnSpc>
                <a:spcPts val="2940"/>
              </a:lnSpc>
              <a:spcBef>
                <a:spcPct val="0"/>
              </a:spcBef>
            </a:pPr>
            <a:r>
              <a:rPr lang="en-US" b="true" sz="2100" spc="67">
                <a:solidFill>
                  <a:srgbClr val="000000"/>
                </a:solidFill>
                <a:latin typeface="DM Sans Bold"/>
                <a:ea typeface="DM Sans Bold"/>
                <a:cs typeface="DM Sans Bold"/>
                <a:sym typeface="DM Sans Bold"/>
              </a:rPr>
              <a:t>B5: Theo dõi đơn hàng</a:t>
            </a:r>
          </a:p>
        </p:txBody>
      </p:sp>
      <p:sp>
        <p:nvSpPr>
          <p:cNvPr name="TextBox 90" id="90"/>
          <p:cNvSpPr txBox="true"/>
          <p:nvPr/>
        </p:nvSpPr>
        <p:spPr>
          <a:xfrm rot="0">
            <a:off x="13330717" y="2313577"/>
            <a:ext cx="3538152" cy="1524000"/>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2B2B2B"/>
                </a:solidFill>
                <a:latin typeface="Roboto"/>
                <a:ea typeface="Roboto"/>
                <a:cs typeface="Roboto"/>
                <a:sym typeface="Roboto"/>
              </a:rPr>
              <a:t>→ Người dùng có thể theo dõi tình trạng đơn hàng và hủy nếu đơn hàng ở trạng thái “Đang chuẩn bị hàng”.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8437" y="-3356966"/>
            <a:ext cx="22026623" cy="16980945"/>
            <a:chOff x="0" y="0"/>
            <a:chExt cx="29368831" cy="22641260"/>
          </a:xfrm>
        </p:grpSpPr>
        <p:sp>
          <p:nvSpPr>
            <p:cNvPr name="Freeform 3" id="3"/>
            <p:cNvSpPr/>
            <p:nvPr/>
          </p:nvSpPr>
          <p:spPr>
            <a:xfrm flipH="false" flipV="false" rot="0">
              <a:off x="25976254" y="11153205"/>
              <a:ext cx="3392577" cy="3392577"/>
            </a:xfrm>
            <a:custGeom>
              <a:avLst/>
              <a:gdLst/>
              <a:ahLst/>
              <a:cxnLst/>
              <a:rect r="r" b="b" t="t" l="l"/>
              <a:pathLst>
                <a:path h="3392577" w="3392577">
                  <a:moveTo>
                    <a:pt x="0" y="0"/>
                  </a:moveTo>
                  <a:lnTo>
                    <a:pt x="3392577" y="0"/>
                  </a:lnTo>
                  <a:lnTo>
                    <a:pt x="3392577" y="3392576"/>
                  </a:lnTo>
                  <a:lnTo>
                    <a:pt x="0" y="3392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8886549"/>
              <a:ext cx="3459159" cy="6117662"/>
              <a:chOff x="0" y="0"/>
              <a:chExt cx="683291" cy="1208427"/>
            </a:xfrm>
          </p:grpSpPr>
          <p:sp>
            <p:nvSpPr>
              <p:cNvPr name="Freeform 5" id="5"/>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6" id="6"/>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596076"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4609417" y="6408006"/>
              <a:ext cx="1366837" cy="1366837"/>
            </a:xfrm>
            <a:custGeom>
              <a:avLst/>
              <a:gdLst/>
              <a:ahLst/>
              <a:cxnLst/>
              <a:rect r="r" b="b" t="t" l="l"/>
              <a:pathLst>
                <a:path h="1366837" w="1366837">
                  <a:moveTo>
                    <a:pt x="0" y="0"/>
                  </a:moveTo>
                  <a:lnTo>
                    <a:pt x="1366837" y="0"/>
                  </a:lnTo>
                  <a:lnTo>
                    <a:pt x="1366837" y="1366837"/>
                  </a:lnTo>
                  <a:lnTo>
                    <a:pt x="0" y="1366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433217" y="1715486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5476983" y="5214570"/>
              <a:ext cx="1075788" cy="753051"/>
            </a:xfrm>
            <a:custGeom>
              <a:avLst/>
              <a:gdLst/>
              <a:ahLst/>
              <a:cxnLst/>
              <a:rect r="r" b="b" t="t" l="l"/>
              <a:pathLst>
                <a:path h="753051" w="1075788">
                  <a:moveTo>
                    <a:pt x="0" y="0"/>
                  </a:moveTo>
                  <a:lnTo>
                    <a:pt x="1075788" y="0"/>
                  </a:lnTo>
                  <a:lnTo>
                    <a:pt x="1075788" y="753051"/>
                  </a:lnTo>
                  <a:lnTo>
                    <a:pt x="0" y="7530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459159" y="17154860"/>
              <a:ext cx="1977986" cy="611377"/>
            </a:xfrm>
            <a:custGeom>
              <a:avLst/>
              <a:gdLst/>
              <a:ahLst/>
              <a:cxnLst/>
              <a:rect r="r" b="b" t="t" l="l"/>
              <a:pathLst>
                <a:path h="611377" w="1977986">
                  <a:moveTo>
                    <a:pt x="0" y="0"/>
                  </a:moveTo>
                  <a:lnTo>
                    <a:pt x="1977986" y="0"/>
                  </a:lnTo>
                  <a:lnTo>
                    <a:pt x="1977986" y="611378"/>
                  </a:lnTo>
                  <a:lnTo>
                    <a:pt x="0" y="611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p:nvPr/>
        </p:nvGrpSpPr>
        <p:grpSpPr>
          <a:xfrm rot="0">
            <a:off x="7818771" y="2053585"/>
            <a:ext cx="4229414" cy="591975"/>
            <a:chOff x="0" y="0"/>
            <a:chExt cx="5639219" cy="789300"/>
          </a:xfrm>
        </p:grpSpPr>
        <p:sp>
          <p:nvSpPr>
            <p:cNvPr name="Freeform 13" id="13"/>
            <p:cNvSpPr/>
            <p:nvPr/>
          </p:nvSpPr>
          <p:spPr>
            <a:xfrm flipH="false" flipV="false" rot="0">
              <a:off x="0" y="0"/>
              <a:ext cx="5639219" cy="789300"/>
            </a:xfrm>
            <a:custGeom>
              <a:avLst/>
              <a:gdLst/>
              <a:ahLst/>
              <a:cxnLst/>
              <a:rect r="r" b="b" t="t" l="l"/>
              <a:pathLst>
                <a:path h="789300" w="5639219">
                  <a:moveTo>
                    <a:pt x="0" y="0"/>
                  </a:moveTo>
                  <a:lnTo>
                    <a:pt x="5639219" y="0"/>
                  </a:lnTo>
                  <a:lnTo>
                    <a:pt x="5639219" y="789300"/>
                  </a:lnTo>
                  <a:lnTo>
                    <a:pt x="0" y="789300"/>
                  </a:lnTo>
                  <a:close/>
                </a:path>
              </a:pathLst>
            </a:custGeom>
            <a:solidFill>
              <a:srgbClr val="000000">
                <a:alpha val="0"/>
              </a:srgbClr>
            </a:solidFill>
          </p:spPr>
        </p:sp>
        <p:sp>
          <p:nvSpPr>
            <p:cNvPr name="TextBox 14" id="14"/>
            <p:cNvSpPr txBox="true"/>
            <p:nvPr/>
          </p:nvSpPr>
          <p:spPr>
            <a:xfrm>
              <a:off x="0" y="-9525"/>
              <a:ext cx="5639219" cy="798825"/>
            </a:xfrm>
            <a:prstGeom prst="rect">
              <a:avLst/>
            </a:prstGeom>
          </p:spPr>
          <p:txBody>
            <a:bodyPr anchor="ctr" rtlCol="false" tIns="0" lIns="0" bIns="0" rIns="0"/>
            <a:lstStyle/>
            <a:p>
              <a:pPr algn="l">
                <a:lnSpc>
                  <a:spcPts val="3119"/>
                </a:lnSpc>
              </a:pPr>
              <a:r>
                <a:rPr lang="en-US" b="true" sz="2599">
                  <a:solidFill>
                    <a:srgbClr val="000000"/>
                  </a:solidFill>
                  <a:latin typeface="Roboto Bold"/>
                  <a:ea typeface="Roboto Bold"/>
                  <a:cs typeface="Roboto Bold"/>
                  <a:sym typeface="Roboto Bold"/>
                </a:rPr>
                <a:t>Vận dụng kiến thức</a:t>
              </a:r>
            </a:p>
          </p:txBody>
        </p:sp>
      </p:grpSp>
      <p:grpSp>
        <p:nvGrpSpPr>
          <p:cNvPr name="Group 15" id="15"/>
          <p:cNvGrpSpPr/>
          <p:nvPr/>
        </p:nvGrpSpPr>
        <p:grpSpPr>
          <a:xfrm rot="0">
            <a:off x="7818771" y="2731285"/>
            <a:ext cx="9252291" cy="2631460"/>
            <a:chOff x="0" y="0"/>
            <a:chExt cx="12336388" cy="3508613"/>
          </a:xfrm>
        </p:grpSpPr>
        <p:sp>
          <p:nvSpPr>
            <p:cNvPr name="Freeform 16" id="16"/>
            <p:cNvSpPr/>
            <p:nvPr/>
          </p:nvSpPr>
          <p:spPr>
            <a:xfrm flipH="false" flipV="false" rot="0">
              <a:off x="0" y="0"/>
              <a:ext cx="12336389" cy="3508613"/>
            </a:xfrm>
            <a:custGeom>
              <a:avLst/>
              <a:gdLst/>
              <a:ahLst/>
              <a:cxnLst/>
              <a:rect r="r" b="b" t="t" l="l"/>
              <a:pathLst>
                <a:path h="3508613" w="12336389">
                  <a:moveTo>
                    <a:pt x="0" y="0"/>
                  </a:moveTo>
                  <a:lnTo>
                    <a:pt x="12336389" y="0"/>
                  </a:lnTo>
                  <a:lnTo>
                    <a:pt x="12336389" y="3508613"/>
                  </a:lnTo>
                  <a:lnTo>
                    <a:pt x="0" y="3508613"/>
                  </a:lnTo>
                  <a:close/>
                </a:path>
              </a:pathLst>
            </a:custGeom>
            <a:solidFill>
              <a:srgbClr val="000000">
                <a:alpha val="0"/>
              </a:srgbClr>
            </a:solidFill>
          </p:spPr>
        </p:sp>
        <p:sp>
          <p:nvSpPr>
            <p:cNvPr name="TextBox 17" id="17"/>
            <p:cNvSpPr txBox="true"/>
            <p:nvPr/>
          </p:nvSpPr>
          <p:spPr>
            <a:xfrm>
              <a:off x="0" y="-152400"/>
              <a:ext cx="12336388" cy="3661013"/>
            </a:xfrm>
            <a:prstGeom prst="rect">
              <a:avLst/>
            </a:prstGeom>
          </p:spPr>
          <p:txBody>
            <a:bodyPr anchor="ctr" rtlCol="false" tIns="0" lIns="0" bIns="0" rIns="0"/>
            <a:lstStyle/>
            <a:p>
              <a:pPr algn="just" marL="579120" indent="-289560" lvl="1">
                <a:lnSpc>
                  <a:spcPts val="4320"/>
                </a:lnSpc>
                <a:buFont typeface="Arial"/>
                <a:buChar char="•"/>
              </a:pPr>
              <a:r>
                <a:rPr lang="en-US" sz="2400">
                  <a:solidFill>
                    <a:srgbClr val="000000"/>
                  </a:solidFill>
                  <a:latin typeface="Roboto"/>
                  <a:ea typeface="Roboto"/>
                  <a:cs typeface="Roboto"/>
                  <a:sym typeface="Roboto"/>
                </a:rPr>
                <a:t>Áp dụng được các kiến thức về phân tích thiết kế hệ thống, thiết kế cơ sở dữ liệu vào việc xây dựng website thương mại điện tử.</a:t>
              </a:r>
            </a:p>
            <a:p>
              <a:pPr algn="just" marL="579120" indent="-289560" lvl="1">
                <a:lnSpc>
                  <a:spcPts val="4320"/>
                </a:lnSpc>
                <a:buFont typeface="Arial"/>
                <a:buChar char="•"/>
              </a:pPr>
              <a:r>
                <a:rPr lang="en-US" sz="2400">
                  <a:solidFill>
                    <a:srgbClr val="000000"/>
                  </a:solidFill>
                  <a:latin typeface="Roboto"/>
                  <a:ea typeface="Roboto"/>
                  <a:cs typeface="Roboto"/>
                  <a:sym typeface="Roboto"/>
                </a:rPr>
                <a:t>Tìm hiểu và áp dụng kiến thức về Java, Spring Boot Framework, MySQL để xây dựng website bán đồ mỹ phẩm cho công ty CoShine Cosmetic.</a:t>
              </a:r>
            </a:p>
          </p:txBody>
        </p:sp>
      </p:grpSp>
      <p:grpSp>
        <p:nvGrpSpPr>
          <p:cNvPr name="Group 18" id="18"/>
          <p:cNvGrpSpPr/>
          <p:nvPr/>
        </p:nvGrpSpPr>
        <p:grpSpPr>
          <a:xfrm rot="0">
            <a:off x="7818771" y="5588545"/>
            <a:ext cx="8860055" cy="622094"/>
            <a:chOff x="0" y="0"/>
            <a:chExt cx="11813407" cy="829459"/>
          </a:xfrm>
        </p:grpSpPr>
        <p:sp>
          <p:nvSpPr>
            <p:cNvPr name="Freeform 19" id="19"/>
            <p:cNvSpPr/>
            <p:nvPr/>
          </p:nvSpPr>
          <p:spPr>
            <a:xfrm flipH="false" flipV="false" rot="0">
              <a:off x="0" y="0"/>
              <a:ext cx="11813407" cy="829459"/>
            </a:xfrm>
            <a:custGeom>
              <a:avLst/>
              <a:gdLst/>
              <a:ahLst/>
              <a:cxnLst/>
              <a:rect r="r" b="b" t="t" l="l"/>
              <a:pathLst>
                <a:path h="829459" w="11813407">
                  <a:moveTo>
                    <a:pt x="0" y="0"/>
                  </a:moveTo>
                  <a:lnTo>
                    <a:pt x="11813407" y="0"/>
                  </a:lnTo>
                  <a:lnTo>
                    <a:pt x="11813407" y="829459"/>
                  </a:lnTo>
                  <a:lnTo>
                    <a:pt x="0" y="829459"/>
                  </a:lnTo>
                  <a:close/>
                </a:path>
              </a:pathLst>
            </a:custGeom>
            <a:solidFill>
              <a:srgbClr val="000000">
                <a:alpha val="0"/>
              </a:srgbClr>
            </a:solidFill>
          </p:spPr>
        </p:sp>
        <p:sp>
          <p:nvSpPr>
            <p:cNvPr name="TextBox 20" id="20"/>
            <p:cNvSpPr txBox="true"/>
            <p:nvPr/>
          </p:nvSpPr>
          <p:spPr>
            <a:xfrm>
              <a:off x="0" y="-9525"/>
              <a:ext cx="11813407" cy="838984"/>
            </a:xfrm>
            <a:prstGeom prst="rect">
              <a:avLst/>
            </a:prstGeom>
          </p:spPr>
          <p:txBody>
            <a:bodyPr anchor="ctr" rtlCol="false" tIns="0" lIns="0" bIns="0" rIns="0"/>
            <a:lstStyle/>
            <a:p>
              <a:pPr algn="l">
                <a:lnSpc>
                  <a:spcPts val="3119"/>
                </a:lnSpc>
              </a:pPr>
              <a:r>
                <a:rPr lang="en-US" b="true" sz="2599">
                  <a:solidFill>
                    <a:srgbClr val="000000"/>
                  </a:solidFill>
                  <a:latin typeface="Roboto Bold"/>
                  <a:ea typeface="Roboto Bold"/>
                  <a:cs typeface="Roboto Bold"/>
                  <a:sym typeface="Roboto Bold"/>
                </a:rPr>
                <a:t>Xây dựng các chức năng cơ bản của một trang web</a:t>
              </a:r>
            </a:p>
          </p:txBody>
        </p:sp>
      </p:grpSp>
      <p:grpSp>
        <p:nvGrpSpPr>
          <p:cNvPr name="Group 21" id="21"/>
          <p:cNvGrpSpPr/>
          <p:nvPr/>
        </p:nvGrpSpPr>
        <p:grpSpPr>
          <a:xfrm rot="0">
            <a:off x="7818771" y="6210639"/>
            <a:ext cx="9252291" cy="1915236"/>
            <a:chOff x="0" y="0"/>
            <a:chExt cx="12336388" cy="2553648"/>
          </a:xfrm>
        </p:grpSpPr>
        <p:sp>
          <p:nvSpPr>
            <p:cNvPr name="Freeform 22" id="22"/>
            <p:cNvSpPr/>
            <p:nvPr/>
          </p:nvSpPr>
          <p:spPr>
            <a:xfrm flipH="false" flipV="false" rot="0">
              <a:off x="0" y="0"/>
              <a:ext cx="12336389" cy="2553648"/>
            </a:xfrm>
            <a:custGeom>
              <a:avLst/>
              <a:gdLst/>
              <a:ahLst/>
              <a:cxnLst/>
              <a:rect r="r" b="b" t="t" l="l"/>
              <a:pathLst>
                <a:path h="2553648" w="12336389">
                  <a:moveTo>
                    <a:pt x="0" y="0"/>
                  </a:moveTo>
                  <a:lnTo>
                    <a:pt x="12336389" y="0"/>
                  </a:lnTo>
                  <a:lnTo>
                    <a:pt x="12336389" y="2553648"/>
                  </a:lnTo>
                  <a:lnTo>
                    <a:pt x="0" y="2553648"/>
                  </a:lnTo>
                  <a:close/>
                </a:path>
              </a:pathLst>
            </a:custGeom>
            <a:solidFill>
              <a:srgbClr val="000000">
                <a:alpha val="0"/>
              </a:srgbClr>
            </a:solidFill>
          </p:spPr>
        </p:sp>
        <p:sp>
          <p:nvSpPr>
            <p:cNvPr name="TextBox 23" id="23"/>
            <p:cNvSpPr txBox="true"/>
            <p:nvPr/>
          </p:nvSpPr>
          <p:spPr>
            <a:xfrm>
              <a:off x="0" y="-152400"/>
              <a:ext cx="12336388" cy="2706048"/>
            </a:xfrm>
            <a:prstGeom prst="rect">
              <a:avLst/>
            </a:prstGeom>
          </p:spPr>
          <p:txBody>
            <a:bodyPr anchor="ctr" rtlCol="false" tIns="0" lIns="0" bIns="0" rIns="0"/>
            <a:lstStyle/>
            <a:p>
              <a:pPr algn="just" marL="579120" indent="-289560" lvl="1">
                <a:lnSpc>
                  <a:spcPts val="4320"/>
                </a:lnSpc>
                <a:buFont typeface="Arial"/>
                <a:buChar char="•"/>
              </a:pPr>
              <a:r>
                <a:rPr lang="en-US" sz="2400">
                  <a:solidFill>
                    <a:srgbClr val="000000"/>
                  </a:solidFill>
                  <a:latin typeface="Roboto"/>
                  <a:ea typeface="Roboto"/>
                  <a:cs typeface="Roboto"/>
                  <a:sym typeface="Roboto"/>
                </a:rPr>
                <a:t>Xây dựng được cơ bản các chức năng cho một trang web bán hàng: Đăng nhập, đăng ký, xem thông tin sản phẩm, xem đơn hàng, cập nhật đơn hàng, đặt hàng…</a:t>
              </a:r>
            </a:p>
          </p:txBody>
        </p:sp>
      </p:grpSp>
      <p:sp>
        <p:nvSpPr>
          <p:cNvPr name="Freeform 24" id="24"/>
          <p:cNvSpPr/>
          <p:nvPr/>
        </p:nvSpPr>
        <p:spPr>
          <a:xfrm flipH="false" flipV="false" rot="0">
            <a:off x="2024636" y="2645560"/>
            <a:ext cx="4311831" cy="5057867"/>
          </a:xfrm>
          <a:custGeom>
            <a:avLst/>
            <a:gdLst/>
            <a:ahLst/>
            <a:cxnLst/>
            <a:rect r="r" b="b" t="t" l="l"/>
            <a:pathLst>
              <a:path h="5057867" w="4311831">
                <a:moveTo>
                  <a:pt x="0" y="0"/>
                </a:moveTo>
                <a:lnTo>
                  <a:pt x="4311831" y="0"/>
                </a:lnTo>
                <a:lnTo>
                  <a:pt x="4311831" y="5057867"/>
                </a:lnTo>
                <a:lnTo>
                  <a:pt x="0" y="5057867"/>
                </a:lnTo>
                <a:lnTo>
                  <a:pt x="0" y="0"/>
                </a:lnTo>
                <a:close/>
              </a:path>
            </a:pathLst>
          </a:custGeom>
          <a:blipFill>
            <a:blip r:embed="rId10"/>
            <a:stretch>
              <a:fillRect l="0" t="0" r="0" b="0"/>
            </a:stretch>
          </a:blipFill>
        </p:spPr>
      </p:sp>
      <p:sp>
        <p:nvSpPr>
          <p:cNvPr name="TextBox 25" id="25"/>
          <p:cNvSpPr txBox="true"/>
          <p:nvPr/>
        </p:nvSpPr>
        <p:spPr>
          <a:xfrm rot="0">
            <a:off x="3965692" y="1044169"/>
            <a:ext cx="10356617" cy="824865"/>
          </a:xfrm>
          <a:prstGeom prst="rect">
            <a:avLst/>
          </a:prstGeom>
        </p:spPr>
        <p:txBody>
          <a:bodyPr anchor="t" rtlCol="false" tIns="0" lIns="0" bIns="0" rIns="0">
            <a:spAutoFit/>
          </a:bodyPr>
          <a:lstStyle/>
          <a:p>
            <a:pPr algn="ctr">
              <a:lnSpc>
                <a:spcPts val="6180"/>
              </a:lnSpc>
            </a:pPr>
            <a:r>
              <a:rPr lang="en-US" b="true" sz="6000">
                <a:solidFill>
                  <a:srgbClr val="0A458E"/>
                </a:solidFill>
                <a:latin typeface="Barlow Condensed Bold"/>
                <a:ea typeface="Barlow Condensed Bold"/>
                <a:cs typeface="Barlow Condensed Bold"/>
                <a:sym typeface="Barlow Condensed Bold"/>
              </a:rPr>
              <a:t>KẾT QUẢ ĐẠT ĐƯỢC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DAGowO3rmco</dc:identifier>
  <dcterms:modified xsi:type="dcterms:W3CDTF">2011-08-01T06:04:30Z</dcterms:modified>
  <cp:revision>1</cp:revision>
  <dc:title>Blue and White Simple The Future Of The Arctic Presentation</dc:title>
</cp:coreProperties>
</file>